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sldIdLst>
    <p:sldId id="256" r:id="rId2"/>
    <p:sldId id="264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E1C24-9C80-4F4C-9C9C-AE3E0F1CD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142BACB-4A53-764F-947E-F655D5CA6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BD9828-4C89-D943-835E-E724BC6E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9B24B8-D5BB-4C41-A85E-E1C207F7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26EDC3-0003-3845-9B34-A1539ACB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07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E73D7-A7AD-C841-B763-AC458D51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CF4155A-7D19-E544-829A-5059E9ED5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F21CC8-8A80-0A42-A828-262267A3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1929D2-2429-0742-85E2-B4657113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B5256A-3CF1-154E-BBAC-31CCA98CB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55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608E011-96EA-9446-802C-4D2D3F76C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E8BBC0-C6A6-EF4F-B188-4DDB8239A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A6C3C6-70D1-564A-ABC1-F1A397846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4ECD4B-EF7C-A443-B21E-A657F207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E8855E-8BD0-884A-9F1A-D5427221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71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E6466-431A-3546-9D24-FB98C4A3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2C6C23-D157-3F4B-B325-11AC9CA65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16D51B-31F4-AD44-A8A7-17580451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D6728F-DFAD-7F40-9EA2-9CEB2913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037996-89CE-9B46-962B-06877223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78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4D1B0-0047-204E-B69C-AD5BBB59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7BD0A2-BD07-5843-9103-55C293708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0C57DC-CFDC-6441-BD1F-9B9B69DA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0DAA82-59D5-1641-A9D2-D833E64E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12B5BE-28C9-D742-B7AA-74B33130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41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7FD90-5BA5-FF44-954F-192A69CD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014A7B-8DE6-A54E-996B-818864C46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7B8D49-3C2D-464C-AD56-CC120E74D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6CD8E9-3AA0-D448-ACBC-63085D1D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2FBF14-E56A-1145-9142-03E8BCE4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C9E54E-0373-8245-B8B9-C9ECF722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51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97627-B594-1443-A9AD-A8DCF48A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729287-75AE-B04C-92FD-099775003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9A3438D-3D09-374C-A913-E2D03CC16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9F25520-7E67-8244-95E1-92711FB7D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C76463-5C61-7D43-A7A8-A7B3E7C90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5F29D9F-160F-C049-B5CD-C95803C2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0BD2F5F-4538-FB4C-9684-C22C149B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6EBCA1-4AD0-9E4D-8C32-931DAED9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71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8E8FE-B1C5-024E-AA5A-2B3C52510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C95F596-E414-4B49-A024-D6941A7E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C3CF61-0BE6-584B-B8F8-125B0EE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D700392-6B4E-434B-ACFB-628F1E45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63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2E3E892-4AC9-854D-817F-C25E45B57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89A29AB-19EF-7342-94F0-A399AF35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C00BF75-4E7A-B143-AE87-9072F051D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81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E0ACE-AF8E-1C4D-AEAD-69D34203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EB0BC-DF11-704B-88E1-892CD408D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8EAADAB-E681-4B41-89D0-DBA6285B8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2F55CB6-06C9-9448-B371-A19B89D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728EA5-5BDE-664A-AB9F-8B7D847D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8B27CE-2709-1845-B670-B4488FD4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95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0CBE1-321E-804F-BE90-749F36FCF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775880C-5A23-FD4F-B0C1-452FE9D848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ADC9F35-E78A-834F-AC3E-70E0D83CA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19C88B-BB3C-DD42-9289-F8C6A34B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DF85AC-F9E1-EF4F-9E2D-83BBCFED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9E2562-0CDF-1E49-9FF2-FF99CED6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75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BA020DD-435A-7F4C-A09C-9CE2A228C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39D6EC-DCAB-E443-86F8-DEB61DCC1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4E2E95-6129-BD4F-9BEF-9507C5B5F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F48B-BC32-3D4B-95F0-65D0A436E6C7}" type="datetimeFigureOut">
              <a:rPr lang="nl-NL" smtClean="0"/>
              <a:pPr/>
              <a:t>24-12-2020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73CF35-89CA-E74C-AA99-E1A2D04D6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C09857-5484-AE40-B790-D50CF5F37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30F2-8818-D240-88FE-F2B71B734A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63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Lost in Time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Recap</a:t>
            </a:r>
            <a:r>
              <a:rPr lang="nl-NL" dirty="0"/>
              <a:t> of pp. 4 – 7  (reader)</a:t>
            </a:r>
          </a:p>
          <a:p>
            <a:r>
              <a:rPr lang="nl-NL" dirty="0" err="1"/>
              <a:t>Assignment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literary</a:t>
            </a:r>
            <a:r>
              <a:rPr lang="nl-NL" dirty="0"/>
              <a:t> </a:t>
            </a:r>
            <a:r>
              <a:rPr lang="nl-NL" dirty="0" err="1"/>
              <a:t>terms</a:t>
            </a:r>
            <a:endParaRPr lang="nl-NL" dirty="0"/>
          </a:p>
          <a:p>
            <a:r>
              <a:rPr lang="nl-NL" dirty="0"/>
              <a:t>1st </a:t>
            </a:r>
            <a:r>
              <a:rPr lang="nl-NL" dirty="0" err="1"/>
              <a:t>poem</a:t>
            </a:r>
            <a:r>
              <a:rPr lang="nl-NL"/>
              <a:t>: Sonnet </a:t>
            </a:r>
            <a:r>
              <a:rPr lang="nl-NL" dirty="0"/>
              <a:t>18 </a:t>
            </a:r>
            <a:r>
              <a:rPr lang="nl-NL" dirty="0" err="1"/>
              <a:t>by</a:t>
            </a:r>
            <a:r>
              <a:rPr lang="nl-NL" dirty="0"/>
              <a:t> William Shakespeare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19572"/>
          </a:xfrm>
        </p:spPr>
        <p:txBody>
          <a:bodyPr/>
          <a:lstStyle/>
          <a:p>
            <a:r>
              <a:rPr lang="nl-NL" dirty="0" err="1"/>
              <a:t>Literature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3660"/>
            <a:ext cx="8229600" cy="4700940"/>
          </a:xfrm>
        </p:spPr>
        <p:txBody>
          <a:bodyPr/>
          <a:lstStyle/>
          <a:p>
            <a:r>
              <a:rPr lang="nl-NL" b="1" dirty="0"/>
              <a:t>Definition of </a:t>
            </a:r>
            <a:r>
              <a:rPr lang="nl-NL" b="1" dirty="0" err="1"/>
              <a:t>literature</a:t>
            </a:r>
            <a:r>
              <a:rPr lang="nl-NL" dirty="0"/>
              <a:t>? (p. 4 in Reader)</a:t>
            </a:r>
          </a:p>
          <a:p>
            <a:r>
              <a:rPr lang="nl-NL" dirty="0"/>
              <a:t>“</a:t>
            </a:r>
            <a:r>
              <a:rPr lang="nl-NL" dirty="0" err="1"/>
              <a:t>Literature</a:t>
            </a:r>
            <a:r>
              <a:rPr lang="nl-NL" dirty="0"/>
              <a:t> is </a:t>
            </a:r>
            <a:r>
              <a:rPr lang="nl-NL" dirty="0" err="1"/>
              <a:t>any</a:t>
            </a:r>
            <a:r>
              <a:rPr lang="nl-NL" dirty="0"/>
              <a:t> body of </a:t>
            </a:r>
            <a:r>
              <a:rPr lang="nl-NL" dirty="0" err="1"/>
              <a:t>written</a:t>
            </a:r>
            <a:r>
              <a:rPr lang="nl-NL" dirty="0"/>
              <a:t> </a:t>
            </a:r>
            <a:r>
              <a:rPr lang="nl-NL" dirty="0" err="1"/>
              <a:t>works</a:t>
            </a:r>
            <a:r>
              <a:rPr lang="nl-NL" dirty="0"/>
              <a:t>, </a:t>
            </a:r>
            <a:r>
              <a:rPr lang="nl-NL" dirty="0" err="1"/>
              <a:t>especially</a:t>
            </a:r>
            <a:r>
              <a:rPr lang="nl-NL" dirty="0"/>
              <a:t> </a:t>
            </a:r>
            <a:r>
              <a:rPr lang="nl-NL" dirty="0" err="1"/>
              <a:t>those</a:t>
            </a:r>
            <a:r>
              <a:rPr lang="nl-NL" dirty="0"/>
              <a:t> </a:t>
            </a:r>
            <a:r>
              <a:rPr lang="nl-NL" dirty="0" err="1"/>
              <a:t>considered</a:t>
            </a:r>
            <a:r>
              <a:rPr lang="nl-NL" dirty="0"/>
              <a:t> to have </a:t>
            </a:r>
            <a:r>
              <a:rPr lang="nl-NL" dirty="0" err="1"/>
              <a:t>creative</a:t>
            </a:r>
            <a:r>
              <a:rPr lang="nl-NL" dirty="0"/>
              <a:t> or </a:t>
            </a:r>
            <a:r>
              <a:rPr lang="nl-NL" dirty="0" err="1"/>
              <a:t>artistic</a:t>
            </a:r>
            <a:r>
              <a:rPr lang="nl-NL" dirty="0"/>
              <a:t> </a:t>
            </a:r>
            <a:r>
              <a:rPr lang="nl-NL" dirty="0" err="1"/>
              <a:t>merit</a:t>
            </a:r>
            <a:r>
              <a:rPr lang="nl-NL" dirty="0"/>
              <a:t> or </a:t>
            </a:r>
            <a:r>
              <a:rPr lang="nl-NL" dirty="0" err="1"/>
              <a:t>lasting</a:t>
            </a:r>
            <a:r>
              <a:rPr lang="nl-NL" dirty="0"/>
              <a:t> </a:t>
            </a:r>
            <a:r>
              <a:rPr lang="nl-NL" dirty="0" err="1"/>
              <a:t>value</a:t>
            </a:r>
            <a:r>
              <a:rPr lang="nl-NL" dirty="0"/>
              <a:t>.” (</a:t>
            </a:r>
            <a:r>
              <a:rPr lang="nl-NL" dirty="0" err="1"/>
              <a:t>www.yourdictionary.com</a:t>
            </a:r>
            <a:r>
              <a:rPr lang="nl-NL" dirty="0"/>
              <a:t>)</a:t>
            </a:r>
          </a:p>
          <a:p>
            <a:endParaRPr lang="nl-NL" dirty="0"/>
          </a:p>
          <a:p>
            <a:r>
              <a:rPr lang="nl-NL" dirty="0"/>
              <a:t>Check </a:t>
            </a:r>
            <a:r>
              <a:rPr lang="nl-NL" b="1" dirty="0"/>
              <a:t>Close reading</a:t>
            </a:r>
            <a:r>
              <a:rPr lang="nl-NL" dirty="0"/>
              <a:t>: </a:t>
            </a:r>
            <a:r>
              <a:rPr lang="nl-NL" dirty="0" err="1"/>
              <a:t>what</a:t>
            </a:r>
            <a:r>
              <a:rPr lang="nl-NL" dirty="0"/>
              <a:t> is </a:t>
            </a:r>
            <a:r>
              <a:rPr lang="nl-NL" dirty="0" err="1"/>
              <a:t>it</a:t>
            </a:r>
            <a:r>
              <a:rPr lang="nl-NL" dirty="0"/>
              <a:t>? (pp. 5-7)</a:t>
            </a:r>
          </a:p>
          <a:p>
            <a:r>
              <a:rPr lang="nl-NL" dirty="0"/>
              <a:t>In short, </a:t>
            </a:r>
            <a:r>
              <a:rPr lang="nl-NL" dirty="0" err="1"/>
              <a:t>read</a:t>
            </a:r>
            <a:r>
              <a:rPr lang="nl-NL" dirty="0"/>
              <a:t> at </a:t>
            </a:r>
            <a:r>
              <a:rPr lang="nl-NL" dirty="0" err="1"/>
              <a:t>three</a:t>
            </a:r>
            <a:r>
              <a:rPr lang="nl-NL" dirty="0"/>
              <a:t> levels at </a:t>
            </a:r>
            <a:r>
              <a:rPr lang="nl-NL" dirty="0" err="1"/>
              <a:t>least</a:t>
            </a:r>
            <a:r>
              <a:rPr lang="nl-NL" dirty="0"/>
              <a:t>: </a:t>
            </a:r>
            <a:r>
              <a:rPr lang="nl-NL" dirty="0" err="1"/>
              <a:t>words</a:t>
            </a:r>
            <a:r>
              <a:rPr lang="nl-NL" dirty="0"/>
              <a:t> and images – </a:t>
            </a:r>
            <a:r>
              <a:rPr lang="nl-NL" dirty="0" err="1"/>
              <a:t>literary</a:t>
            </a:r>
            <a:r>
              <a:rPr lang="nl-NL" dirty="0"/>
              <a:t> </a:t>
            </a:r>
            <a:r>
              <a:rPr lang="nl-NL" dirty="0" err="1"/>
              <a:t>terms</a:t>
            </a:r>
            <a:r>
              <a:rPr lang="nl-NL" dirty="0"/>
              <a:t> – </a:t>
            </a:r>
            <a:r>
              <a:rPr lang="nl-NL" dirty="0" err="1"/>
              <a:t>deeper</a:t>
            </a:r>
            <a:r>
              <a:rPr lang="nl-NL" dirty="0"/>
              <a:t> </a:t>
            </a:r>
            <a:r>
              <a:rPr lang="nl-NL" dirty="0" err="1"/>
              <a:t>meaning</a:t>
            </a:r>
            <a:endParaRPr lang="nl-NL" dirty="0"/>
          </a:p>
          <a:p>
            <a:endParaRPr lang="nl-NL" dirty="0"/>
          </a:p>
          <a:p>
            <a:r>
              <a:rPr lang="nl-NL" b="1" dirty="0" err="1"/>
              <a:t>Literary</a:t>
            </a:r>
            <a:r>
              <a:rPr lang="nl-NL" b="1" dirty="0"/>
              <a:t> </a:t>
            </a:r>
            <a:r>
              <a:rPr lang="nl-NL" b="1" dirty="0" err="1"/>
              <a:t>terms</a:t>
            </a:r>
            <a:r>
              <a:rPr lang="nl-NL" dirty="0"/>
              <a:t>: check </a:t>
            </a: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ones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 attention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study</a:t>
            </a:r>
            <a:r>
              <a:rPr lang="nl-NL" dirty="0"/>
              <a:t> </a:t>
            </a:r>
            <a:r>
              <a:rPr lang="nl-NL" dirty="0" err="1"/>
              <a:t>those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next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26024"/>
          </a:xfrm>
        </p:spPr>
        <p:txBody>
          <a:bodyPr/>
          <a:lstStyle/>
          <a:p>
            <a:r>
              <a:rPr lang="nl-NL" dirty="0" err="1"/>
              <a:t>Assignment</a:t>
            </a:r>
            <a:r>
              <a:rPr lang="nl-NL" dirty="0"/>
              <a:t> </a:t>
            </a:r>
            <a:r>
              <a:rPr lang="nl-NL" dirty="0" err="1"/>
              <a:t>literary</a:t>
            </a:r>
            <a:r>
              <a:rPr lang="nl-NL" dirty="0"/>
              <a:t> </a:t>
            </a:r>
            <a:r>
              <a:rPr lang="nl-NL" dirty="0" err="1"/>
              <a:t>terms</a:t>
            </a:r>
            <a:r>
              <a:rPr lang="nl-NL" dirty="0"/>
              <a:t>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30112"/>
            <a:ext cx="8229600" cy="48102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b="1" dirty="0"/>
              <a:t>Match the </a:t>
            </a:r>
            <a:r>
              <a:rPr lang="nl-NL" b="1" dirty="0" err="1"/>
              <a:t>following</a:t>
            </a:r>
            <a:r>
              <a:rPr lang="nl-NL" b="1" dirty="0"/>
              <a:t> </a:t>
            </a:r>
            <a:r>
              <a:rPr lang="nl-NL" b="1" dirty="0" err="1"/>
              <a:t>terms</a:t>
            </a:r>
            <a:r>
              <a:rPr lang="nl-NL" b="1" dirty="0"/>
              <a:t> </a:t>
            </a:r>
            <a:r>
              <a:rPr lang="nl-NL" b="1" dirty="0" err="1"/>
              <a:t>with</a:t>
            </a:r>
            <a:r>
              <a:rPr lang="nl-NL" b="1" dirty="0"/>
              <a:t> </a:t>
            </a:r>
            <a:r>
              <a:rPr lang="nl-NL" b="1" dirty="0" err="1"/>
              <a:t>their</a:t>
            </a:r>
            <a:r>
              <a:rPr lang="nl-NL" b="1" dirty="0"/>
              <a:t> </a:t>
            </a:r>
            <a:r>
              <a:rPr lang="nl-NL" b="1" dirty="0" err="1"/>
              <a:t>definitions</a:t>
            </a:r>
            <a:r>
              <a:rPr lang="nl-NL" b="1" dirty="0"/>
              <a:t>:</a:t>
            </a:r>
            <a:endParaRPr lang="nl-NL" dirty="0"/>
          </a:p>
          <a:p>
            <a:pPr>
              <a:buNone/>
            </a:pPr>
            <a:r>
              <a:rPr lang="nl-NL" dirty="0"/>
              <a:t>1. setting</a:t>
            </a:r>
          </a:p>
          <a:p>
            <a:pPr>
              <a:buNone/>
            </a:pPr>
            <a:r>
              <a:rPr lang="nl-NL" dirty="0"/>
              <a:t>2. </a:t>
            </a:r>
            <a:r>
              <a:rPr lang="nl-NL" dirty="0" err="1"/>
              <a:t>imagery</a:t>
            </a:r>
            <a:endParaRPr lang="nl-NL" dirty="0"/>
          </a:p>
          <a:p>
            <a:pPr>
              <a:buNone/>
            </a:pPr>
            <a:r>
              <a:rPr lang="nl-NL" dirty="0"/>
              <a:t>3. </a:t>
            </a:r>
            <a:r>
              <a:rPr lang="nl-NL" dirty="0" err="1"/>
              <a:t>Irony</a:t>
            </a:r>
            <a:endParaRPr lang="nl-NL" dirty="0"/>
          </a:p>
          <a:p>
            <a:pPr>
              <a:buNone/>
            </a:pPr>
            <a:r>
              <a:rPr lang="nl-NL" dirty="0"/>
              <a:t>4. </a:t>
            </a:r>
            <a:r>
              <a:rPr lang="nl-NL" dirty="0" err="1"/>
              <a:t>Foreshadowing</a:t>
            </a:r>
            <a:endParaRPr lang="nl-NL" dirty="0"/>
          </a:p>
          <a:p>
            <a:pPr>
              <a:buNone/>
            </a:pPr>
            <a:r>
              <a:rPr lang="nl-NL" dirty="0"/>
              <a:t>5. </a:t>
            </a:r>
            <a:r>
              <a:rPr lang="nl-NL" dirty="0" err="1"/>
              <a:t>Simile</a:t>
            </a:r>
            <a:r>
              <a:rPr lang="nl-NL" dirty="0"/>
              <a:t> </a:t>
            </a:r>
          </a:p>
          <a:p>
            <a:pPr>
              <a:buNone/>
            </a:pPr>
            <a:r>
              <a:rPr lang="nl-NL" dirty="0"/>
              <a:t>6. </a:t>
            </a:r>
            <a:r>
              <a:rPr lang="nl-NL" dirty="0" err="1"/>
              <a:t>Theme</a:t>
            </a: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b="1" dirty="0" err="1"/>
              <a:t>Definitions</a:t>
            </a:r>
            <a:r>
              <a:rPr lang="nl-NL" dirty="0"/>
              <a:t>:</a:t>
            </a:r>
          </a:p>
          <a:p>
            <a:pPr>
              <a:buNone/>
            </a:pPr>
            <a:r>
              <a:rPr lang="nl-NL" dirty="0"/>
              <a:t>a. </a:t>
            </a:r>
            <a:r>
              <a:rPr lang="nl-NL" dirty="0" err="1"/>
              <a:t>central</a:t>
            </a:r>
            <a:r>
              <a:rPr lang="nl-NL" dirty="0"/>
              <a:t> </a:t>
            </a:r>
            <a:r>
              <a:rPr lang="nl-NL" dirty="0" err="1"/>
              <a:t>idea</a:t>
            </a:r>
            <a:r>
              <a:rPr lang="nl-NL" dirty="0"/>
              <a:t>(s) </a:t>
            </a:r>
            <a:r>
              <a:rPr lang="nl-NL" dirty="0" err="1"/>
              <a:t>explored</a:t>
            </a:r>
            <a:r>
              <a:rPr lang="nl-NL" dirty="0"/>
              <a:t> in a </a:t>
            </a:r>
            <a:r>
              <a:rPr lang="nl-NL" dirty="0" err="1"/>
              <a:t>work</a:t>
            </a:r>
            <a:r>
              <a:rPr lang="nl-NL" dirty="0"/>
              <a:t>, </a:t>
            </a:r>
            <a:r>
              <a:rPr lang="nl-NL" dirty="0" err="1"/>
              <a:t>like</a:t>
            </a:r>
            <a:r>
              <a:rPr lang="nl-NL" dirty="0"/>
              <a:t> war, mental </a:t>
            </a:r>
            <a:r>
              <a:rPr lang="nl-NL" dirty="0" err="1"/>
              <a:t>illnesses</a:t>
            </a:r>
            <a:r>
              <a:rPr lang="nl-NL" dirty="0"/>
              <a:t>, </a:t>
            </a:r>
            <a:r>
              <a:rPr lang="nl-NL" dirty="0" err="1"/>
              <a:t>love</a:t>
            </a:r>
            <a:r>
              <a:rPr lang="nl-NL" dirty="0"/>
              <a:t>, </a:t>
            </a:r>
            <a:r>
              <a:rPr lang="nl-NL" dirty="0" err="1"/>
              <a:t>etc.</a:t>
            </a:r>
            <a:endParaRPr lang="nl-NL" dirty="0"/>
          </a:p>
          <a:p>
            <a:pPr>
              <a:buNone/>
            </a:pPr>
            <a:r>
              <a:rPr lang="nl-NL" dirty="0" err="1"/>
              <a:t>b</a:t>
            </a:r>
            <a:r>
              <a:rPr lang="nl-NL" dirty="0"/>
              <a:t>. a </a:t>
            </a:r>
            <a:r>
              <a:rPr lang="nl-NL" dirty="0" err="1"/>
              <a:t>comparison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two</a:t>
            </a:r>
            <a:r>
              <a:rPr lang="nl-NL" dirty="0"/>
              <a:t> </a:t>
            </a:r>
            <a:r>
              <a:rPr lang="nl-NL" dirty="0" err="1"/>
              <a:t>things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i="1" dirty="0"/>
              <a:t>as</a:t>
            </a:r>
            <a:r>
              <a:rPr lang="nl-NL" dirty="0"/>
              <a:t>, </a:t>
            </a:r>
            <a:r>
              <a:rPr lang="nl-NL" i="1" dirty="0" err="1"/>
              <a:t>like</a:t>
            </a:r>
            <a:r>
              <a:rPr lang="nl-NL" dirty="0"/>
              <a:t>, </a:t>
            </a:r>
            <a:r>
              <a:rPr lang="nl-NL" i="1" dirty="0" err="1"/>
              <a:t>seems</a:t>
            </a:r>
            <a:r>
              <a:rPr lang="nl-NL" dirty="0"/>
              <a:t>, </a:t>
            </a:r>
            <a:r>
              <a:rPr lang="nl-NL" i="1" dirty="0" err="1"/>
              <a:t>appears</a:t>
            </a:r>
            <a:r>
              <a:rPr lang="nl-NL" dirty="0"/>
              <a:t> </a:t>
            </a:r>
            <a:r>
              <a:rPr lang="nl-NL" dirty="0" err="1"/>
              <a:t>or</a:t>
            </a:r>
            <a:r>
              <a:rPr lang="nl-NL" dirty="0"/>
              <a:t> </a:t>
            </a:r>
            <a:r>
              <a:rPr lang="nl-NL" i="1" dirty="0" err="1"/>
              <a:t>than</a:t>
            </a:r>
            <a:endParaRPr lang="nl-NL" i="1" dirty="0"/>
          </a:p>
          <a:p>
            <a:pPr>
              <a:buNone/>
            </a:pPr>
            <a:r>
              <a:rPr lang="nl-NL" dirty="0" err="1"/>
              <a:t>c</a:t>
            </a:r>
            <a:r>
              <a:rPr lang="nl-NL" dirty="0"/>
              <a:t>. time, place and </a:t>
            </a:r>
            <a:r>
              <a:rPr lang="nl-NL" dirty="0" err="1"/>
              <a:t>social</a:t>
            </a:r>
            <a:r>
              <a:rPr lang="nl-NL" dirty="0"/>
              <a:t> </a:t>
            </a:r>
            <a:r>
              <a:rPr lang="nl-NL" dirty="0" err="1"/>
              <a:t>circumstances</a:t>
            </a:r>
            <a:r>
              <a:rPr lang="nl-NL" dirty="0"/>
              <a:t> in </a:t>
            </a:r>
            <a:r>
              <a:rPr lang="nl-NL" dirty="0" err="1"/>
              <a:t>which</a:t>
            </a:r>
            <a:r>
              <a:rPr lang="nl-NL" dirty="0"/>
              <a:t> a story </a:t>
            </a:r>
            <a:r>
              <a:rPr lang="nl-NL" dirty="0" err="1"/>
              <a:t>takes</a:t>
            </a:r>
            <a:r>
              <a:rPr lang="nl-NL" dirty="0"/>
              <a:t> place</a:t>
            </a:r>
          </a:p>
          <a:p>
            <a:pPr>
              <a:buNone/>
            </a:pPr>
            <a:r>
              <a:rPr lang="nl-NL" dirty="0" err="1"/>
              <a:t>d</a:t>
            </a:r>
            <a:r>
              <a:rPr lang="nl-NL" dirty="0"/>
              <a:t>. a </a:t>
            </a:r>
            <a:r>
              <a:rPr lang="nl-NL" dirty="0" err="1"/>
              <a:t>phrase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to </a:t>
            </a:r>
            <a:r>
              <a:rPr lang="nl-NL" dirty="0" err="1"/>
              <a:t>create</a:t>
            </a:r>
            <a:r>
              <a:rPr lang="nl-NL" dirty="0"/>
              <a:t> a mental image </a:t>
            </a:r>
            <a:r>
              <a:rPr lang="nl-NL" dirty="0" err="1"/>
              <a:t>through</a:t>
            </a:r>
            <a:r>
              <a:rPr lang="nl-NL" dirty="0"/>
              <a:t> the </a:t>
            </a:r>
            <a:r>
              <a:rPr lang="nl-NL" dirty="0" err="1"/>
              <a:t>use</a:t>
            </a:r>
            <a:r>
              <a:rPr lang="nl-NL" dirty="0"/>
              <a:t> of the </a:t>
            </a:r>
            <a:r>
              <a:rPr lang="nl-NL" dirty="0" err="1"/>
              <a:t>senses</a:t>
            </a:r>
            <a:r>
              <a:rPr lang="nl-NL" dirty="0"/>
              <a:t>, </a:t>
            </a:r>
            <a:r>
              <a:rPr lang="nl-NL" dirty="0" err="1"/>
              <a:t>thus</a:t>
            </a:r>
            <a:r>
              <a:rPr lang="nl-NL" dirty="0"/>
              <a:t> </a:t>
            </a:r>
            <a:r>
              <a:rPr lang="nl-NL" dirty="0" err="1"/>
              <a:t>creating</a:t>
            </a:r>
            <a:r>
              <a:rPr lang="nl-NL" dirty="0"/>
              <a:t> more </a:t>
            </a:r>
            <a:r>
              <a:rPr lang="nl-NL" dirty="0" err="1"/>
              <a:t>exciting</a:t>
            </a:r>
            <a:r>
              <a:rPr lang="nl-NL" dirty="0"/>
              <a:t> </a:t>
            </a:r>
            <a:r>
              <a:rPr lang="nl-NL" dirty="0" err="1"/>
              <a:t>pictures</a:t>
            </a:r>
            <a:r>
              <a:rPr lang="nl-NL" dirty="0"/>
              <a:t> in the </a:t>
            </a:r>
            <a:r>
              <a:rPr lang="nl-NL" dirty="0" err="1"/>
              <a:t>reader’s</a:t>
            </a:r>
            <a:r>
              <a:rPr lang="nl-NL" dirty="0"/>
              <a:t> </a:t>
            </a:r>
            <a:r>
              <a:rPr lang="nl-NL" dirty="0" err="1"/>
              <a:t>mind</a:t>
            </a:r>
            <a:endParaRPr lang="nl-NL" dirty="0"/>
          </a:p>
          <a:p>
            <a:pPr>
              <a:buNone/>
            </a:pPr>
            <a:r>
              <a:rPr lang="nl-NL" dirty="0" err="1"/>
              <a:t>e</a:t>
            </a:r>
            <a:r>
              <a:rPr lang="nl-NL" dirty="0"/>
              <a:t>. </a:t>
            </a:r>
            <a:r>
              <a:rPr lang="nl-NL" dirty="0" err="1"/>
              <a:t>literary</a:t>
            </a:r>
            <a:r>
              <a:rPr lang="nl-NL" dirty="0"/>
              <a:t> </a:t>
            </a:r>
            <a:r>
              <a:rPr lang="nl-NL" dirty="0" err="1"/>
              <a:t>device</a:t>
            </a:r>
            <a:r>
              <a:rPr lang="nl-NL" dirty="0"/>
              <a:t> telling the reader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happen later in the story</a:t>
            </a:r>
          </a:p>
          <a:p>
            <a:pPr>
              <a:buNone/>
            </a:pPr>
            <a:r>
              <a:rPr lang="nl-NL" dirty="0" err="1"/>
              <a:t>f.</a:t>
            </a:r>
            <a:r>
              <a:rPr lang="nl-NL" dirty="0"/>
              <a:t>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/</a:t>
            </a:r>
            <a:r>
              <a:rPr lang="nl-NL" dirty="0" err="1"/>
              <a:t>events</a:t>
            </a:r>
            <a:r>
              <a:rPr lang="nl-NL" dirty="0"/>
              <a:t> are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convey</a:t>
            </a:r>
            <a:r>
              <a:rPr lang="nl-NL" dirty="0"/>
              <a:t> a different </a:t>
            </a:r>
            <a:r>
              <a:rPr lang="nl-NL" dirty="0" err="1"/>
              <a:t>reality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what’s</a:t>
            </a:r>
            <a:r>
              <a:rPr lang="nl-NL" dirty="0"/>
              <a:t> </a:t>
            </a:r>
            <a:r>
              <a:rPr lang="nl-NL" dirty="0" err="1"/>
              <a:t>expected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Sonnet 18 </a:t>
            </a:r>
            <a:r>
              <a:rPr lang="nl-NL" dirty="0" err="1"/>
              <a:t>by</a:t>
            </a:r>
            <a:r>
              <a:rPr lang="nl-NL" dirty="0"/>
              <a:t> William Shakespeare: </a:t>
            </a:r>
            <a:r>
              <a:rPr lang="nl-NL" dirty="0" err="1"/>
              <a:t>how</a:t>
            </a:r>
            <a:r>
              <a:rPr lang="nl-NL" dirty="0"/>
              <a:t> to start close reading.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948543"/>
            <a:ext cx="7886700" cy="42284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Read the </a:t>
            </a:r>
            <a:r>
              <a:rPr lang="nl-NL" dirty="0" err="1"/>
              <a:t>poem</a:t>
            </a:r>
            <a:r>
              <a:rPr lang="nl-NL" dirty="0"/>
              <a:t> </a:t>
            </a:r>
            <a:r>
              <a:rPr lang="nl-NL" dirty="0" err="1"/>
              <a:t>first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general</a:t>
            </a:r>
            <a:r>
              <a:rPr lang="nl-NL" dirty="0"/>
              <a:t> </a:t>
            </a:r>
            <a:r>
              <a:rPr lang="nl-NL" dirty="0" err="1"/>
              <a:t>impression</a:t>
            </a:r>
            <a:r>
              <a:rPr lang="nl-NL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Read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again</a:t>
            </a:r>
            <a:r>
              <a:rPr lang="nl-NL" dirty="0"/>
              <a:t>. </a:t>
            </a:r>
            <a:r>
              <a:rPr lang="nl-NL" dirty="0" err="1"/>
              <a:t>Underline</a:t>
            </a:r>
            <a:r>
              <a:rPr lang="nl-NL" dirty="0"/>
              <a:t> important and/</a:t>
            </a:r>
            <a:r>
              <a:rPr lang="nl-NL" dirty="0" err="1"/>
              <a:t>or</a:t>
            </a:r>
            <a:r>
              <a:rPr lang="nl-NL" dirty="0"/>
              <a:t> </a:t>
            </a:r>
            <a:r>
              <a:rPr lang="nl-NL" dirty="0" err="1"/>
              <a:t>difficult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Translate these </a:t>
            </a:r>
            <a:r>
              <a:rPr lang="nl-NL" dirty="0" err="1"/>
              <a:t>difficult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Do </a:t>
            </a:r>
            <a:r>
              <a:rPr lang="nl-NL" dirty="0" err="1"/>
              <a:t>words</a:t>
            </a:r>
            <a:r>
              <a:rPr lang="nl-NL" dirty="0"/>
              <a:t> have </a:t>
            </a:r>
            <a:r>
              <a:rPr lang="nl-NL" dirty="0" err="1"/>
              <a:t>several</a:t>
            </a:r>
            <a:r>
              <a:rPr lang="nl-NL" dirty="0"/>
              <a:t> </a:t>
            </a:r>
            <a:r>
              <a:rPr lang="nl-NL" dirty="0" err="1"/>
              <a:t>meanings</a:t>
            </a:r>
            <a:r>
              <a:rPr lang="nl-NL" dirty="0"/>
              <a:t>? Write these down.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What</a:t>
            </a:r>
            <a:r>
              <a:rPr lang="nl-NL" dirty="0"/>
              <a:t> is the overall </a:t>
            </a:r>
            <a:r>
              <a:rPr lang="nl-NL" i="1" dirty="0" err="1"/>
              <a:t>tone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i="1" dirty="0" err="1"/>
              <a:t>mood</a:t>
            </a:r>
            <a:r>
              <a:rPr lang="nl-NL" dirty="0"/>
              <a:t> of the sonnet?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Who</a:t>
            </a:r>
            <a:r>
              <a:rPr lang="nl-NL" dirty="0"/>
              <a:t> is </a:t>
            </a:r>
            <a:r>
              <a:rPr lang="nl-NL" dirty="0" err="1"/>
              <a:t>the</a:t>
            </a:r>
            <a:r>
              <a:rPr lang="nl-NL" dirty="0"/>
              <a:t> speaker,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, and </a:t>
            </a:r>
            <a:r>
              <a:rPr lang="nl-NL" dirty="0" err="1"/>
              <a:t>who</a:t>
            </a:r>
            <a:r>
              <a:rPr lang="nl-NL" dirty="0"/>
              <a:t> is </a:t>
            </a:r>
            <a:r>
              <a:rPr lang="nl-NL" dirty="0" err="1"/>
              <a:t>addressed</a:t>
            </a:r>
            <a:r>
              <a:rPr lang="nl-NL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Think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i="1" dirty="0" err="1"/>
              <a:t>metaphors</a:t>
            </a:r>
            <a:r>
              <a:rPr lang="nl-NL" dirty="0"/>
              <a:t> and </a:t>
            </a:r>
            <a:r>
              <a:rPr lang="nl-NL" i="1" dirty="0" err="1"/>
              <a:t>symbolism</a:t>
            </a:r>
            <a:r>
              <a:rPr lang="nl-NL" dirty="0"/>
              <a:t>.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find</a:t>
            </a:r>
            <a:r>
              <a:rPr lang="nl-NL" dirty="0"/>
              <a:t> </a:t>
            </a:r>
            <a:r>
              <a:rPr lang="nl-NL" dirty="0" err="1"/>
              <a:t>any</a:t>
            </a:r>
            <a:r>
              <a:rPr lang="nl-NL" dirty="0"/>
              <a:t>? </a:t>
            </a:r>
            <a:r>
              <a:rPr lang="nl-NL" dirty="0" err="1"/>
              <a:t>Explain</a:t>
            </a:r>
            <a:r>
              <a:rPr lang="nl-NL" dirty="0"/>
              <a:t>.</a:t>
            </a:r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Sonnet 18: </a:t>
            </a:r>
            <a:r>
              <a:rPr lang="nl-NL" dirty="0" err="1"/>
              <a:t>Answer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following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 err="1"/>
              <a:t>Write</a:t>
            </a:r>
            <a:r>
              <a:rPr lang="nl-NL" dirty="0"/>
              <a:t> down the </a:t>
            </a:r>
            <a:r>
              <a:rPr lang="nl-NL" i="1" dirty="0" err="1"/>
              <a:t>rhyme</a:t>
            </a:r>
            <a:r>
              <a:rPr lang="nl-NL" i="1" dirty="0"/>
              <a:t> </a:t>
            </a:r>
            <a:r>
              <a:rPr lang="nl-NL" i="1" dirty="0" err="1"/>
              <a:t>scheme</a:t>
            </a:r>
            <a:r>
              <a:rPr lang="nl-NL" dirty="0"/>
              <a:t>.</a:t>
            </a:r>
          </a:p>
          <a:p>
            <a:pPr marL="514350" indent="-514350">
              <a:buAutoNum type="arabicPeriod"/>
            </a:pPr>
            <a:r>
              <a:rPr lang="nl-NL" dirty="0" err="1"/>
              <a:t>Who</a:t>
            </a:r>
            <a:r>
              <a:rPr lang="nl-NL" dirty="0"/>
              <a:t> is ‘thee’? </a:t>
            </a:r>
          </a:p>
          <a:p>
            <a:pPr marL="514350" indent="-514350">
              <a:buAutoNum type="arabicPeriod"/>
            </a:pPr>
            <a:r>
              <a:rPr lang="nl-NL" dirty="0" err="1"/>
              <a:t>What</a:t>
            </a:r>
            <a:r>
              <a:rPr lang="nl-NL" dirty="0"/>
              <a:t> is ‘</a:t>
            </a:r>
            <a:r>
              <a:rPr lang="nl-NL" dirty="0" err="1"/>
              <a:t>this</a:t>
            </a:r>
            <a:r>
              <a:rPr lang="nl-NL" dirty="0"/>
              <a:t>’ (l. 14)?</a:t>
            </a:r>
          </a:p>
          <a:p>
            <a:pPr marL="514350" indent="-514350">
              <a:buAutoNum type="arabicPeriod"/>
            </a:pPr>
            <a:r>
              <a:rPr lang="nl-NL" dirty="0"/>
              <a:t>Lines 8 and 12 </a:t>
            </a:r>
            <a:r>
              <a:rPr lang="nl-NL" dirty="0" err="1"/>
              <a:t>seem</a:t>
            </a:r>
            <a:r>
              <a:rPr lang="nl-NL" dirty="0"/>
              <a:t> to do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i="1" dirty="0" err="1"/>
              <a:t>foreshadowing</a:t>
            </a:r>
            <a:r>
              <a:rPr lang="nl-NL" dirty="0"/>
              <a:t>. </a:t>
            </a:r>
            <a:r>
              <a:rPr lang="nl-NL" dirty="0" err="1"/>
              <a:t>Explain</a:t>
            </a:r>
            <a:r>
              <a:rPr lang="nl-NL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NL" dirty="0" err="1"/>
              <a:t>Give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example</a:t>
            </a:r>
            <a:r>
              <a:rPr lang="nl-NL" dirty="0"/>
              <a:t> of a </a:t>
            </a:r>
            <a:r>
              <a:rPr lang="nl-NL" i="1" dirty="0" err="1"/>
              <a:t>personification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/or a </a:t>
            </a:r>
            <a:r>
              <a:rPr lang="nl-NL" i="1" dirty="0" err="1"/>
              <a:t>metaphor</a:t>
            </a:r>
            <a:r>
              <a:rPr lang="nl-NL" dirty="0"/>
              <a:t>. </a:t>
            </a:r>
            <a:r>
              <a:rPr lang="nl-NL" dirty="0" err="1"/>
              <a:t>Explain</a:t>
            </a:r>
            <a:r>
              <a:rPr lang="nl-NL" dirty="0"/>
              <a:t>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NL" dirty="0"/>
              <a:t>Does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poem</a:t>
            </a:r>
            <a:r>
              <a:rPr lang="nl-NL" dirty="0"/>
              <a:t> </a:t>
            </a:r>
            <a:r>
              <a:rPr lang="nl-NL" dirty="0" err="1"/>
              <a:t>necessarily</a:t>
            </a:r>
            <a:r>
              <a:rPr lang="nl-NL" dirty="0"/>
              <a:t> keep living </a:t>
            </a:r>
            <a:r>
              <a:rPr lang="nl-NL" dirty="0" err="1"/>
              <a:t>so</a:t>
            </a:r>
            <a:r>
              <a:rPr lang="nl-NL" dirty="0"/>
              <a:t> long as </a:t>
            </a:r>
            <a:r>
              <a:rPr lang="nl-NL" dirty="0" err="1"/>
              <a:t>humans</a:t>
            </a:r>
            <a:r>
              <a:rPr lang="nl-NL" dirty="0"/>
              <a:t> keep </a:t>
            </a:r>
            <a:r>
              <a:rPr lang="nl-NL" dirty="0" err="1"/>
              <a:t>breathing</a:t>
            </a:r>
            <a:r>
              <a:rPr lang="nl-NL" dirty="0"/>
              <a:t>? Is </a:t>
            </a:r>
            <a:r>
              <a:rPr lang="nl-NL" dirty="0" err="1"/>
              <a:t>the</a:t>
            </a:r>
            <a:r>
              <a:rPr lang="nl-NL" dirty="0"/>
              <a:t> speaker right,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? </a:t>
            </a:r>
            <a:r>
              <a:rPr lang="nl-NL" dirty="0" err="1"/>
              <a:t>Explain</a:t>
            </a:r>
            <a:r>
              <a:rPr lang="nl-NL" dirty="0"/>
              <a:t>. 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419</Words>
  <Application>Microsoft Macintosh PowerPoint</Application>
  <PresentationFormat>Diavoorstelling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Lost in Time</vt:lpstr>
      <vt:lpstr>Literature</vt:lpstr>
      <vt:lpstr>Assignment literary terms:</vt:lpstr>
      <vt:lpstr>Sonnet 18 by William Shakespeare: how to start close reading.</vt:lpstr>
      <vt:lpstr>Sonnet 18: Answer the following questions.</vt:lpstr>
    </vt:vector>
  </TitlesOfParts>
  <Company>Amarantis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VWO 4</dc:title>
  <dc:creator>Esther Eggersman</dc:creator>
  <cp:lastModifiedBy>Esther van Noort</cp:lastModifiedBy>
  <cp:revision>9</cp:revision>
  <dcterms:created xsi:type="dcterms:W3CDTF">2020-03-05T15:57:25Z</dcterms:created>
  <dcterms:modified xsi:type="dcterms:W3CDTF">2020-12-24T16:07:13Z</dcterms:modified>
</cp:coreProperties>
</file>