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sldIdLst>
    <p:sldId id="256" r:id="rId2"/>
    <p:sldId id="270" r:id="rId3"/>
    <p:sldId id="261" r:id="rId4"/>
    <p:sldId id="277" r:id="rId5"/>
    <p:sldId id="262" r:id="rId6"/>
    <p:sldId id="264" r:id="rId7"/>
    <p:sldId id="265" r:id="rId8"/>
    <p:sldId id="266" r:id="rId9"/>
    <p:sldId id="268" r:id="rId10"/>
    <p:sldId id="267" r:id="rId11"/>
    <p:sldId id="278" r:id="rId12"/>
    <p:sldId id="269" r:id="rId13"/>
    <p:sldId id="259" r:id="rId14"/>
    <p:sldId id="260" r:id="rId15"/>
    <p:sldId id="275" r:id="rId16"/>
    <p:sldId id="273" r:id="rId17"/>
    <p:sldId id="271" r:id="rId18"/>
    <p:sldId id="272" r:id="rId19"/>
    <p:sldId id="279" r:id="rId20"/>
    <p:sldId id="26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27"/>
    <p:restoredTop sz="91850"/>
  </p:normalViewPr>
  <p:slideViewPr>
    <p:cSldViewPr snapToGrid="0" snapToObjects="1">
      <p:cViewPr varScale="1">
        <p:scale>
          <a:sx n="101" d="100"/>
          <a:sy n="101" d="100"/>
        </p:scale>
        <p:origin x="9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1" Type="http://schemas.openxmlformats.org/officeDocument/2006/relationships/hyperlink" Target="https://nos.nl/video/2220822-voorbeelden-van-nepnieuws.html"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1" Type="http://schemas.openxmlformats.org/officeDocument/2006/relationships/hyperlink" Target="https://nos.nl/video/2220822-voorbeelden-van-nepnieuws.html"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383F9-B0A9-4A19-92DA-ECC995F577A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025AAE1-D10B-46B5-A9D4-76B6965CF2D6}">
      <dgm:prSet/>
      <dgm:spPr/>
      <dgm:t>
        <a:bodyPr/>
        <a:lstStyle/>
        <a:p>
          <a:r>
            <a:rPr lang="en-US"/>
            <a:t>Write down as many functions of the media that you can think of.</a:t>
          </a:r>
        </a:p>
      </dgm:t>
    </dgm:pt>
    <dgm:pt modelId="{894116E1-8C11-4CCF-9EAB-220A118562D2}" type="parTrans" cxnId="{A1DD677F-533A-495C-8457-6EEA96F250EF}">
      <dgm:prSet/>
      <dgm:spPr/>
      <dgm:t>
        <a:bodyPr/>
        <a:lstStyle/>
        <a:p>
          <a:endParaRPr lang="en-US"/>
        </a:p>
      </dgm:t>
    </dgm:pt>
    <dgm:pt modelId="{81E0CA84-5E82-4EEC-916E-8A03A0834D28}" type="sibTrans" cxnId="{A1DD677F-533A-495C-8457-6EEA96F250EF}">
      <dgm:prSet/>
      <dgm:spPr/>
      <dgm:t>
        <a:bodyPr/>
        <a:lstStyle/>
        <a:p>
          <a:endParaRPr lang="en-US"/>
        </a:p>
      </dgm:t>
    </dgm:pt>
    <dgm:pt modelId="{58B35FA6-CE9C-4ED6-ACE7-7211F05FBBE7}">
      <dgm:prSet/>
      <dgm:spPr/>
      <dgm:t>
        <a:bodyPr/>
        <a:lstStyle/>
        <a:p>
          <a:r>
            <a:rPr lang="en-US"/>
            <a:t>2 minutes</a:t>
          </a:r>
        </a:p>
      </dgm:t>
    </dgm:pt>
    <dgm:pt modelId="{1C855E0B-3FE3-4E36-8CD2-6DED620CF7AB}" type="parTrans" cxnId="{7A3926D7-16F2-46AE-92C0-B29ADDF421EA}">
      <dgm:prSet/>
      <dgm:spPr/>
      <dgm:t>
        <a:bodyPr/>
        <a:lstStyle/>
        <a:p>
          <a:endParaRPr lang="en-US"/>
        </a:p>
      </dgm:t>
    </dgm:pt>
    <dgm:pt modelId="{81749B7B-98E8-4322-AF84-F1C1DBB56FBA}" type="sibTrans" cxnId="{7A3926D7-16F2-46AE-92C0-B29ADDF421EA}">
      <dgm:prSet/>
      <dgm:spPr/>
      <dgm:t>
        <a:bodyPr/>
        <a:lstStyle/>
        <a:p>
          <a:endParaRPr lang="en-US"/>
        </a:p>
      </dgm:t>
    </dgm:pt>
    <dgm:pt modelId="{B2461D78-EFE9-4173-8218-262557267F11}">
      <dgm:prSet/>
      <dgm:spPr/>
      <dgm:t>
        <a:bodyPr/>
        <a:lstStyle/>
        <a:p>
          <a:r>
            <a:rPr lang="en-US"/>
            <a:t>Work on this assignment individually</a:t>
          </a:r>
        </a:p>
      </dgm:t>
    </dgm:pt>
    <dgm:pt modelId="{C8F076E5-2BC7-4630-8D28-F54F60C118B2}" type="parTrans" cxnId="{DE5CDF0B-828D-4D31-A1EB-E98CA254776D}">
      <dgm:prSet/>
      <dgm:spPr/>
      <dgm:t>
        <a:bodyPr/>
        <a:lstStyle/>
        <a:p>
          <a:endParaRPr lang="en-US"/>
        </a:p>
      </dgm:t>
    </dgm:pt>
    <dgm:pt modelId="{4C86D945-62F5-4611-A01F-EC5A5C81F334}" type="sibTrans" cxnId="{DE5CDF0B-828D-4D31-A1EB-E98CA254776D}">
      <dgm:prSet/>
      <dgm:spPr/>
      <dgm:t>
        <a:bodyPr/>
        <a:lstStyle/>
        <a:p>
          <a:endParaRPr lang="en-US"/>
        </a:p>
      </dgm:t>
    </dgm:pt>
    <dgm:pt modelId="{FA30B360-6C4D-4970-8C2C-20B188FAACD4}" type="pres">
      <dgm:prSet presAssocID="{3F8383F9-B0A9-4A19-92DA-ECC995F577AE}" presName="root" presStyleCnt="0">
        <dgm:presLayoutVars>
          <dgm:dir/>
          <dgm:resizeHandles val="exact"/>
        </dgm:presLayoutVars>
      </dgm:prSet>
      <dgm:spPr/>
    </dgm:pt>
    <dgm:pt modelId="{D7FC8C3A-BC4D-42B0-853D-E38D6F98AB32}" type="pres">
      <dgm:prSet presAssocID="{E025AAE1-D10B-46B5-A9D4-76B6965CF2D6}" presName="compNode" presStyleCnt="0"/>
      <dgm:spPr/>
    </dgm:pt>
    <dgm:pt modelId="{CA1689DB-B11F-4AA8-9129-EDCC20A1712F}" type="pres">
      <dgm:prSet presAssocID="{E025AAE1-D10B-46B5-A9D4-76B6965CF2D6}" presName="bgRect" presStyleLbl="bgShp" presStyleIdx="0" presStyleCnt="3"/>
      <dgm:spPr/>
    </dgm:pt>
    <dgm:pt modelId="{BE5CA789-CA89-45E0-9714-30323BF4781E}" type="pres">
      <dgm:prSet presAssocID="{E025AAE1-D10B-46B5-A9D4-76B6965CF2D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E89AE087-85BD-49C3-B259-9114E6BB9D03}" type="pres">
      <dgm:prSet presAssocID="{E025AAE1-D10B-46B5-A9D4-76B6965CF2D6}" presName="spaceRect" presStyleCnt="0"/>
      <dgm:spPr/>
    </dgm:pt>
    <dgm:pt modelId="{32B0A858-832C-4179-9274-9AA1DC32EF2F}" type="pres">
      <dgm:prSet presAssocID="{E025AAE1-D10B-46B5-A9D4-76B6965CF2D6}" presName="parTx" presStyleLbl="revTx" presStyleIdx="0" presStyleCnt="3">
        <dgm:presLayoutVars>
          <dgm:chMax val="0"/>
          <dgm:chPref val="0"/>
        </dgm:presLayoutVars>
      </dgm:prSet>
      <dgm:spPr/>
    </dgm:pt>
    <dgm:pt modelId="{9C89022E-7A01-42C7-A9C4-5A70C527925F}" type="pres">
      <dgm:prSet presAssocID="{81E0CA84-5E82-4EEC-916E-8A03A0834D28}" presName="sibTrans" presStyleCnt="0"/>
      <dgm:spPr/>
    </dgm:pt>
    <dgm:pt modelId="{ECEEA0D3-DD67-4A37-B913-019C400A64E9}" type="pres">
      <dgm:prSet presAssocID="{58B35FA6-CE9C-4ED6-ACE7-7211F05FBBE7}" presName="compNode" presStyleCnt="0"/>
      <dgm:spPr/>
    </dgm:pt>
    <dgm:pt modelId="{460A6311-3CFF-40E9-A401-F359DCB2F63A}" type="pres">
      <dgm:prSet presAssocID="{58B35FA6-CE9C-4ED6-ACE7-7211F05FBBE7}" presName="bgRect" presStyleLbl="bgShp" presStyleIdx="1" presStyleCnt="3"/>
      <dgm:spPr/>
    </dgm:pt>
    <dgm:pt modelId="{FB021438-A224-4691-83E6-E6BD8A07DDEC}" type="pres">
      <dgm:prSet presAssocID="{58B35FA6-CE9C-4ED6-ACE7-7211F05FBBE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topwatch"/>
        </a:ext>
      </dgm:extLst>
    </dgm:pt>
    <dgm:pt modelId="{7CAA0E59-B57A-4EE2-AA44-3F23079AAA07}" type="pres">
      <dgm:prSet presAssocID="{58B35FA6-CE9C-4ED6-ACE7-7211F05FBBE7}" presName="spaceRect" presStyleCnt="0"/>
      <dgm:spPr/>
    </dgm:pt>
    <dgm:pt modelId="{ECA13CBD-08DA-4D06-B213-1CEF58F45519}" type="pres">
      <dgm:prSet presAssocID="{58B35FA6-CE9C-4ED6-ACE7-7211F05FBBE7}" presName="parTx" presStyleLbl="revTx" presStyleIdx="1" presStyleCnt="3">
        <dgm:presLayoutVars>
          <dgm:chMax val="0"/>
          <dgm:chPref val="0"/>
        </dgm:presLayoutVars>
      </dgm:prSet>
      <dgm:spPr/>
    </dgm:pt>
    <dgm:pt modelId="{CDF99624-945B-47FF-8783-ABE139A7CB8C}" type="pres">
      <dgm:prSet presAssocID="{81749B7B-98E8-4322-AF84-F1C1DBB56FBA}" presName="sibTrans" presStyleCnt="0"/>
      <dgm:spPr/>
    </dgm:pt>
    <dgm:pt modelId="{B403E9D7-FD3A-441B-9F80-B088A834DE8C}" type="pres">
      <dgm:prSet presAssocID="{B2461D78-EFE9-4173-8218-262557267F11}" presName="compNode" presStyleCnt="0"/>
      <dgm:spPr/>
    </dgm:pt>
    <dgm:pt modelId="{F7C18E37-090C-4D45-B082-0B779726B2EB}" type="pres">
      <dgm:prSet presAssocID="{B2461D78-EFE9-4173-8218-262557267F11}" presName="bgRect" presStyleLbl="bgShp" presStyleIdx="2" presStyleCnt="3"/>
      <dgm:spPr/>
    </dgm:pt>
    <dgm:pt modelId="{E573BC68-E7F2-46DD-9D34-C8B77235DEC8}" type="pres">
      <dgm:prSet presAssocID="{B2461D78-EFE9-4173-8218-262557267F1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CF793134-2B42-4A43-8A16-3523AE2E8F94}" type="pres">
      <dgm:prSet presAssocID="{B2461D78-EFE9-4173-8218-262557267F11}" presName="spaceRect" presStyleCnt="0"/>
      <dgm:spPr/>
    </dgm:pt>
    <dgm:pt modelId="{C3949B45-C261-4D6E-975A-2EC30C160BD2}" type="pres">
      <dgm:prSet presAssocID="{B2461D78-EFE9-4173-8218-262557267F11}" presName="parTx" presStyleLbl="revTx" presStyleIdx="2" presStyleCnt="3">
        <dgm:presLayoutVars>
          <dgm:chMax val="0"/>
          <dgm:chPref val="0"/>
        </dgm:presLayoutVars>
      </dgm:prSet>
      <dgm:spPr/>
    </dgm:pt>
  </dgm:ptLst>
  <dgm:cxnLst>
    <dgm:cxn modelId="{DE5CDF0B-828D-4D31-A1EB-E98CA254776D}" srcId="{3F8383F9-B0A9-4A19-92DA-ECC995F577AE}" destId="{B2461D78-EFE9-4173-8218-262557267F11}" srcOrd="2" destOrd="0" parTransId="{C8F076E5-2BC7-4630-8D28-F54F60C118B2}" sibTransId="{4C86D945-62F5-4611-A01F-EC5A5C81F334}"/>
    <dgm:cxn modelId="{DD7D1023-F3EE-412E-A151-9935514450B6}" type="presOf" srcId="{B2461D78-EFE9-4173-8218-262557267F11}" destId="{C3949B45-C261-4D6E-975A-2EC30C160BD2}" srcOrd="0" destOrd="0" presId="urn:microsoft.com/office/officeart/2018/2/layout/IconVerticalSolidList"/>
    <dgm:cxn modelId="{B8745D5A-B334-4923-AF42-39F855029EB8}" type="presOf" srcId="{E025AAE1-D10B-46B5-A9D4-76B6965CF2D6}" destId="{32B0A858-832C-4179-9274-9AA1DC32EF2F}" srcOrd="0" destOrd="0" presId="urn:microsoft.com/office/officeart/2018/2/layout/IconVerticalSolidList"/>
    <dgm:cxn modelId="{A1DD677F-533A-495C-8457-6EEA96F250EF}" srcId="{3F8383F9-B0A9-4A19-92DA-ECC995F577AE}" destId="{E025AAE1-D10B-46B5-A9D4-76B6965CF2D6}" srcOrd="0" destOrd="0" parTransId="{894116E1-8C11-4CCF-9EAB-220A118562D2}" sibTransId="{81E0CA84-5E82-4EEC-916E-8A03A0834D28}"/>
    <dgm:cxn modelId="{EA7679B1-E23A-4C90-9961-0FF0347E1FFF}" type="presOf" srcId="{3F8383F9-B0A9-4A19-92DA-ECC995F577AE}" destId="{FA30B360-6C4D-4970-8C2C-20B188FAACD4}" srcOrd="0" destOrd="0" presId="urn:microsoft.com/office/officeart/2018/2/layout/IconVerticalSolidList"/>
    <dgm:cxn modelId="{7A3926D7-16F2-46AE-92C0-B29ADDF421EA}" srcId="{3F8383F9-B0A9-4A19-92DA-ECC995F577AE}" destId="{58B35FA6-CE9C-4ED6-ACE7-7211F05FBBE7}" srcOrd="1" destOrd="0" parTransId="{1C855E0B-3FE3-4E36-8CD2-6DED620CF7AB}" sibTransId="{81749B7B-98E8-4322-AF84-F1C1DBB56FBA}"/>
    <dgm:cxn modelId="{DD6D9DEB-92D6-4149-B338-5F7AEC30EDDA}" type="presOf" srcId="{58B35FA6-CE9C-4ED6-ACE7-7211F05FBBE7}" destId="{ECA13CBD-08DA-4D06-B213-1CEF58F45519}" srcOrd="0" destOrd="0" presId="urn:microsoft.com/office/officeart/2018/2/layout/IconVerticalSolidList"/>
    <dgm:cxn modelId="{91B1F156-7459-4E7E-856E-7C7796EE1D45}" type="presParOf" srcId="{FA30B360-6C4D-4970-8C2C-20B188FAACD4}" destId="{D7FC8C3A-BC4D-42B0-853D-E38D6F98AB32}" srcOrd="0" destOrd="0" presId="urn:microsoft.com/office/officeart/2018/2/layout/IconVerticalSolidList"/>
    <dgm:cxn modelId="{50CADDBB-BAFD-4A5A-83CD-A1A4838EBA23}" type="presParOf" srcId="{D7FC8C3A-BC4D-42B0-853D-E38D6F98AB32}" destId="{CA1689DB-B11F-4AA8-9129-EDCC20A1712F}" srcOrd="0" destOrd="0" presId="urn:microsoft.com/office/officeart/2018/2/layout/IconVerticalSolidList"/>
    <dgm:cxn modelId="{DCB0F9A4-4B59-4579-B0D0-1116E765DA50}" type="presParOf" srcId="{D7FC8C3A-BC4D-42B0-853D-E38D6F98AB32}" destId="{BE5CA789-CA89-45E0-9714-30323BF4781E}" srcOrd="1" destOrd="0" presId="urn:microsoft.com/office/officeart/2018/2/layout/IconVerticalSolidList"/>
    <dgm:cxn modelId="{153487D9-C269-4CA5-AB1A-C632348F2C14}" type="presParOf" srcId="{D7FC8C3A-BC4D-42B0-853D-E38D6F98AB32}" destId="{E89AE087-85BD-49C3-B259-9114E6BB9D03}" srcOrd="2" destOrd="0" presId="urn:microsoft.com/office/officeart/2018/2/layout/IconVerticalSolidList"/>
    <dgm:cxn modelId="{C1FA23CC-4376-4A53-9AB4-143AA81C8BF4}" type="presParOf" srcId="{D7FC8C3A-BC4D-42B0-853D-E38D6F98AB32}" destId="{32B0A858-832C-4179-9274-9AA1DC32EF2F}" srcOrd="3" destOrd="0" presId="urn:microsoft.com/office/officeart/2018/2/layout/IconVerticalSolidList"/>
    <dgm:cxn modelId="{7C90D95A-8935-4B44-BC90-32A55F988DCA}" type="presParOf" srcId="{FA30B360-6C4D-4970-8C2C-20B188FAACD4}" destId="{9C89022E-7A01-42C7-A9C4-5A70C527925F}" srcOrd="1" destOrd="0" presId="urn:microsoft.com/office/officeart/2018/2/layout/IconVerticalSolidList"/>
    <dgm:cxn modelId="{B4544724-8EAB-48AC-86F4-39FBA82A552F}" type="presParOf" srcId="{FA30B360-6C4D-4970-8C2C-20B188FAACD4}" destId="{ECEEA0D3-DD67-4A37-B913-019C400A64E9}" srcOrd="2" destOrd="0" presId="urn:microsoft.com/office/officeart/2018/2/layout/IconVerticalSolidList"/>
    <dgm:cxn modelId="{25E4DDC2-E160-4523-9857-5A11E6F001AF}" type="presParOf" srcId="{ECEEA0D3-DD67-4A37-B913-019C400A64E9}" destId="{460A6311-3CFF-40E9-A401-F359DCB2F63A}" srcOrd="0" destOrd="0" presId="urn:microsoft.com/office/officeart/2018/2/layout/IconVerticalSolidList"/>
    <dgm:cxn modelId="{1C506352-4CEC-4AE9-998C-D53657D7C39A}" type="presParOf" srcId="{ECEEA0D3-DD67-4A37-B913-019C400A64E9}" destId="{FB021438-A224-4691-83E6-E6BD8A07DDEC}" srcOrd="1" destOrd="0" presId="urn:microsoft.com/office/officeart/2018/2/layout/IconVerticalSolidList"/>
    <dgm:cxn modelId="{EF00006F-C8D8-4466-8606-BBFDF22F0E51}" type="presParOf" srcId="{ECEEA0D3-DD67-4A37-B913-019C400A64E9}" destId="{7CAA0E59-B57A-4EE2-AA44-3F23079AAA07}" srcOrd="2" destOrd="0" presId="urn:microsoft.com/office/officeart/2018/2/layout/IconVerticalSolidList"/>
    <dgm:cxn modelId="{CFB853E6-3005-49DA-93FD-88CB1E525E41}" type="presParOf" srcId="{ECEEA0D3-DD67-4A37-B913-019C400A64E9}" destId="{ECA13CBD-08DA-4D06-B213-1CEF58F45519}" srcOrd="3" destOrd="0" presId="urn:microsoft.com/office/officeart/2018/2/layout/IconVerticalSolidList"/>
    <dgm:cxn modelId="{C5FE98B0-4AE4-4A75-8468-8D12998AA5E4}" type="presParOf" srcId="{FA30B360-6C4D-4970-8C2C-20B188FAACD4}" destId="{CDF99624-945B-47FF-8783-ABE139A7CB8C}" srcOrd="3" destOrd="0" presId="urn:microsoft.com/office/officeart/2018/2/layout/IconVerticalSolidList"/>
    <dgm:cxn modelId="{3D8D287C-D1FB-4FDB-A6A1-7D137FD6193E}" type="presParOf" srcId="{FA30B360-6C4D-4970-8C2C-20B188FAACD4}" destId="{B403E9D7-FD3A-441B-9F80-B088A834DE8C}" srcOrd="4" destOrd="0" presId="urn:microsoft.com/office/officeart/2018/2/layout/IconVerticalSolidList"/>
    <dgm:cxn modelId="{82C3145C-55DE-4EF1-8E4B-79E792724CF9}" type="presParOf" srcId="{B403E9D7-FD3A-441B-9F80-B088A834DE8C}" destId="{F7C18E37-090C-4D45-B082-0B779726B2EB}" srcOrd="0" destOrd="0" presId="urn:microsoft.com/office/officeart/2018/2/layout/IconVerticalSolidList"/>
    <dgm:cxn modelId="{43CDA8BE-45ED-4ABD-8CBA-59A329B81C4B}" type="presParOf" srcId="{B403E9D7-FD3A-441B-9F80-B088A834DE8C}" destId="{E573BC68-E7F2-46DD-9D34-C8B77235DEC8}" srcOrd="1" destOrd="0" presId="urn:microsoft.com/office/officeart/2018/2/layout/IconVerticalSolidList"/>
    <dgm:cxn modelId="{8C192E9C-0362-4C95-9B2D-57B4F2CC56F9}" type="presParOf" srcId="{B403E9D7-FD3A-441B-9F80-B088A834DE8C}" destId="{CF793134-2B42-4A43-8A16-3523AE2E8F94}" srcOrd="2" destOrd="0" presId="urn:microsoft.com/office/officeart/2018/2/layout/IconVerticalSolidList"/>
    <dgm:cxn modelId="{6A15C881-5079-4DE0-A478-93EF6BAD1511}" type="presParOf" srcId="{B403E9D7-FD3A-441B-9F80-B088A834DE8C}" destId="{C3949B45-C261-4D6E-975A-2EC30C160BD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59C46F-0D7C-4727-A2BB-796B259A6C58}"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0E9AE4B-7225-46A9-A71C-BA2B66F12E33}">
      <dgm:prSet/>
      <dgm:spPr/>
      <dgm:t>
        <a:bodyPr/>
        <a:lstStyle/>
        <a:p>
          <a:r>
            <a:rPr lang="en-US"/>
            <a:t>What is the role of the media? </a:t>
          </a:r>
        </a:p>
      </dgm:t>
    </dgm:pt>
    <dgm:pt modelId="{0AE0034F-7012-4FC7-A149-57B35721A232}" type="parTrans" cxnId="{C6D5FD90-0D32-4994-AA24-E9286C328262}">
      <dgm:prSet/>
      <dgm:spPr/>
      <dgm:t>
        <a:bodyPr/>
        <a:lstStyle/>
        <a:p>
          <a:endParaRPr lang="en-US"/>
        </a:p>
      </dgm:t>
    </dgm:pt>
    <dgm:pt modelId="{64583BBD-2B56-429E-B17A-1BEF281006C6}" type="sibTrans" cxnId="{C6D5FD90-0D32-4994-AA24-E9286C328262}">
      <dgm:prSet/>
      <dgm:spPr/>
      <dgm:t>
        <a:bodyPr/>
        <a:lstStyle/>
        <a:p>
          <a:endParaRPr lang="en-US"/>
        </a:p>
      </dgm:t>
    </dgm:pt>
    <dgm:pt modelId="{2A04D3B3-45A1-4290-B21E-D90D49465A0A}">
      <dgm:prSet/>
      <dgm:spPr/>
      <dgm:t>
        <a:bodyPr/>
        <a:lstStyle/>
        <a:p>
          <a:r>
            <a:rPr lang="en-US"/>
            <a:t>How has the media changed over the past years? </a:t>
          </a:r>
        </a:p>
      </dgm:t>
    </dgm:pt>
    <dgm:pt modelId="{2898BF27-8711-44AE-8753-6D7F553667D7}" type="parTrans" cxnId="{A60F7A26-F483-4AEC-9966-92AFF0DD5D20}">
      <dgm:prSet/>
      <dgm:spPr/>
      <dgm:t>
        <a:bodyPr/>
        <a:lstStyle/>
        <a:p>
          <a:endParaRPr lang="en-US"/>
        </a:p>
      </dgm:t>
    </dgm:pt>
    <dgm:pt modelId="{34868918-388D-4110-A705-1BD79C4972AD}" type="sibTrans" cxnId="{A60F7A26-F483-4AEC-9966-92AFF0DD5D20}">
      <dgm:prSet/>
      <dgm:spPr/>
      <dgm:t>
        <a:bodyPr/>
        <a:lstStyle/>
        <a:p>
          <a:endParaRPr lang="en-US"/>
        </a:p>
      </dgm:t>
    </dgm:pt>
    <dgm:pt modelId="{99D2475E-8A8D-47CC-9206-0917314A9350}">
      <dgm:prSet/>
      <dgm:spPr/>
      <dgm:t>
        <a:bodyPr/>
        <a:lstStyle/>
        <a:p>
          <a:r>
            <a:rPr lang="en-US" dirty="0"/>
            <a:t>What is fake </a:t>
          </a:r>
          <a:r>
            <a:rPr lang="en-US" dirty="0">
              <a:hlinkClick xmlns:r="http://schemas.openxmlformats.org/officeDocument/2006/relationships" r:id="rId1"/>
            </a:rPr>
            <a:t>news</a:t>
          </a:r>
          <a:r>
            <a:rPr lang="en-US" dirty="0"/>
            <a:t>?</a:t>
          </a:r>
        </a:p>
      </dgm:t>
    </dgm:pt>
    <dgm:pt modelId="{38ED74D0-6DB0-4582-A2D4-696DD79D6F9A}" type="parTrans" cxnId="{7F25E987-8C19-4835-9B19-75DE189C183E}">
      <dgm:prSet/>
      <dgm:spPr/>
      <dgm:t>
        <a:bodyPr/>
        <a:lstStyle/>
        <a:p>
          <a:endParaRPr lang="en-US"/>
        </a:p>
      </dgm:t>
    </dgm:pt>
    <dgm:pt modelId="{E7A99E07-28D9-4DA7-9FAD-DD2CCFC38C2F}" type="sibTrans" cxnId="{7F25E987-8C19-4835-9B19-75DE189C183E}">
      <dgm:prSet/>
      <dgm:spPr/>
      <dgm:t>
        <a:bodyPr/>
        <a:lstStyle/>
        <a:p>
          <a:endParaRPr lang="en-US"/>
        </a:p>
      </dgm:t>
    </dgm:pt>
    <dgm:pt modelId="{041485E7-C578-8E4F-86CD-DEBD3E039ABE}" type="pres">
      <dgm:prSet presAssocID="{CC59C46F-0D7C-4727-A2BB-796B259A6C58}" presName="linear" presStyleCnt="0">
        <dgm:presLayoutVars>
          <dgm:animLvl val="lvl"/>
          <dgm:resizeHandles val="exact"/>
        </dgm:presLayoutVars>
      </dgm:prSet>
      <dgm:spPr/>
    </dgm:pt>
    <dgm:pt modelId="{94EE7DDC-58D4-0648-AE64-FD06E1080A67}" type="pres">
      <dgm:prSet presAssocID="{C0E9AE4B-7225-46A9-A71C-BA2B66F12E33}" presName="parentText" presStyleLbl="node1" presStyleIdx="0" presStyleCnt="3">
        <dgm:presLayoutVars>
          <dgm:chMax val="0"/>
          <dgm:bulletEnabled val="1"/>
        </dgm:presLayoutVars>
      </dgm:prSet>
      <dgm:spPr/>
    </dgm:pt>
    <dgm:pt modelId="{ACA4DB59-B9ED-D644-8ADD-CA9F97DB7B6E}" type="pres">
      <dgm:prSet presAssocID="{64583BBD-2B56-429E-B17A-1BEF281006C6}" presName="spacer" presStyleCnt="0"/>
      <dgm:spPr/>
    </dgm:pt>
    <dgm:pt modelId="{7BCF0AF7-1419-5849-B2E4-70A896E557A5}" type="pres">
      <dgm:prSet presAssocID="{2A04D3B3-45A1-4290-B21E-D90D49465A0A}" presName="parentText" presStyleLbl="node1" presStyleIdx="1" presStyleCnt="3">
        <dgm:presLayoutVars>
          <dgm:chMax val="0"/>
          <dgm:bulletEnabled val="1"/>
        </dgm:presLayoutVars>
      </dgm:prSet>
      <dgm:spPr/>
    </dgm:pt>
    <dgm:pt modelId="{86A7F793-B4A5-6744-AB05-55F0EE0D05F8}" type="pres">
      <dgm:prSet presAssocID="{34868918-388D-4110-A705-1BD79C4972AD}" presName="spacer" presStyleCnt="0"/>
      <dgm:spPr/>
    </dgm:pt>
    <dgm:pt modelId="{93890CDF-BB58-7B4A-A4F2-E14475D97BA4}" type="pres">
      <dgm:prSet presAssocID="{99D2475E-8A8D-47CC-9206-0917314A9350}" presName="parentText" presStyleLbl="node1" presStyleIdx="2" presStyleCnt="3">
        <dgm:presLayoutVars>
          <dgm:chMax val="0"/>
          <dgm:bulletEnabled val="1"/>
        </dgm:presLayoutVars>
      </dgm:prSet>
      <dgm:spPr/>
    </dgm:pt>
  </dgm:ptLst>
  <dgm:cxnLst>
    <dgm:cxn modelId="{B0D7BA10-A601-6444-A744-0186F3D34D7D}" type="presOf" srcId="{2A04D3B3-45A1-4290-B21E-D90D49465A0A}" destId="{7BCF0AF7-1419-5849-B2E4-70A896E557A5}" srcOrd="0" destOrd="0" presId="urn:microsoft.com/office/officeart/2005/8/layout/vList2"/>
    <dgm:cxn modelId="{C1C2D51D-E740-AB41-BDCE-D1BBBB88086C}" type="presOf" srcId="{99D2475E-8A8D-47CC-9206-0917314A9350}" destId="{93890CDF-BB58-7B4A-A4F2-E14475D97BA4}" srcOrd="0" destOrd="0" presId="urn:microsoft.com/office/officeart/2005/8/layout/vList2"/>
    <dgm:cxn modelId="{A60F7A26-F483-4AEC-9966-92AFF0DD5D20}" srcId="{CC59C46F-0D7C-4727-A2BB-796B259A6C58}" destId="{2A04D3B3-45A1-4290-B21E-D90D49465A0A}" srcOrd="1" destOrd="0" parTransId="{2898BF27-8711-44AE-8753-6D7F553667D7}" sibTransId="{34868918-388D-4110-A705-1BD79C4972AD}"/>
    <dgm:cxn modelId="{79A9EA3D-F9F7-2340-A03A-A3BC5B0B0892}" type="presOf" srcId="{CC59C46F-0D7C-4727-A2BB-796B259A6C58}" destId="{041485E7-C578-8E4F-86CD-DEBD3E039ABE}" srcOrd="0" destOrd="0" presId="urn:microsoft.com/office/officeart/2005/8/layout/vList2"/>
    <dgm:cxn modelId="{76CF2547-D2C3-784A-B114-FAE3AADB8E4C}" type="presOf" srcId="{C0E9AE4B-7225-46A9-A71C-BA2B66F12E33}" destId="{94EE7DDC-58D4-0648-AE64-FD06E1080A67}" srcOrd="0" destOrd="0" presId="urn:microsoft.com/office/officeart/2005/8/layout/vList2"/>
    <dgm:cxn modelId="{7F25E987-8C19-4835-9B19-75DE189C183E}" srcId="{CC59C46F-0D7C-4727-A2BB-796B259A6C58}" destId="{99D2475E-8A8D-47CC-9206-0917314A9350}" srcOrd="2" destOrd="0" parTransId="{38ED74D0-6DB0-4582-A2D4-696DD79D6F9A}" sibTransId="{E7A99E07-28D9-4DA7-9FAD-DD2CCFC38C2F}"/>
    <dgm:cxn modelId="{C6D5FD90-0D32-4994-AA24-E9286C328262}" srcId="{CC59C46F-0D7C-4727-A2BB-796B259A6C58}" destId="{C0E9AE4B-7225-46A9-A71C-BA2B66F12E33}" srcOrd="0" destOrd="0" parTransId="{0AE0034F-7012-4FC7-A149-57B35721A232}" sibTransId="{64583BBD-2B56-429E-B17A-1BEF281006C6}"/>
    <dgm:cxn modelId="{2E2AE4E2-BA54-6D4E-8898-0629AFB35339}" type="presParOf" srcId="{041485E7-C578-8E4F-86CD-DEBD3E039ABE}" destId="{94EE7DDC-58D4-0648-AE64-FD06E1080A67}" srcOrd="0" destOrd="0" presId="urn:microsoft.com/office/officeart/2005/8/layout/vList2"/>
    <dgm:cxn modelId="{59855A76-5687-D446-8D5C-406E2AB575F1}" type="presParOf" srcId="{041485E7-C578-8E4F-86CD-DEBD3E039ABE}" destId="{ACA4DB59-B9ED-D644-8ADD-CA9F97DB7B6E}" srcOrd="1" destOrd="0" presId="urn:microsoft.com/office/officeart/2005/8/layout/vList2"/>
    <dgm:cxn modelId="{A34C28C9-B31C-AA4B-B3B3-A64101782281}" type="presParOf" srcId="{041485E7-C578-8E4F-86CD-DEBD3E039ABE}" destId="{7BCF0AF7-1419-5849-B2E4-70A896E557A5}" srcOrd="2" destOrd="0" presId="urn:microsoft.com/office/officeart/2005/8/layout/vList2"/>
    <dgm:cxn modelId="{AC61F8A5-BCE9-D645-80A6-4E394F1CCAA2}" type="presParOf" srcId="{041485E7-C578-8E4F-86CD-DEBD3E039ABE}" destId="{86A7F793-B4A5-6744-AB05-55F0EE0D05F8}" srcOrd="3" destOrd="0" presId="urn:microsoft.com/office/officeart/2005/8/layout/vList2"/>
    <dgm:cxn modelId="{B8DF2902-766E-A645-A4D1-B2DEE8B70061}" type="presParOf" srcId="{041485E7-C578-8E4F-86CD-DEBD3E039ABE}" destId="{93890CDF-BB58-7B4A-A4F2-E14475D97BA4}"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689DB-B11F-4AA8-9129-EDCC20A1712F}">
      <dsp:nvSpPr>
        <dsp:cNvPr id="0" name=""/>
        <dsp:cNvSpPr/>
      </dsp:nvSpPr>
      <dsp:spPr>
        <a:xfrm>
          <a:off x="0" y="607"/>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5CA789-CA89-45E0-9714-30323BF4781E}">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2B0A858-832C-4179-9274-9AA1DC32EF2F}">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Write down as many functions of the media that you can think of.</a:t>
          </a:r>
        </a:p>
      </dsp:txBody>
      <dsp:txXfrm>
        <a:off x="1642860" y="607"/>
        <a:ext cx="4985943" cy="1422390"/>
      </dsp:txXfrm>
    </dsp:sp>
    <dsp:sp modelId="{460A6311-3CFF-40E9-A401-F359DCB2F63A}">
      <dsp:nvSpPr>
        <dsp:cNvPr id="0" name=""/>
        <dsp:cNvSpPr/>
      </dsp:nvSpPr>
      <dsp:spPr>
        <a:xfrm>
          <a:off x="0" y="1778595"/>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021438-A224-4691-83E6-E6BD8A07DDEC}">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CA13CBD-08DA-4D06-B213-1CEF58F45519}">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2 minutes</a:t>
          </a:r>
        </a:p>
      </dsp:txBody>
      <dsp:txXfrm>
        <a:off x="1642860" y="1778595"/>
        <a:ext cx="4985943" cy="1422390"/>
      </dsp:txXfrm>
    </dsp:sp>
    <dsp:sp modelId="{F7C18E37-090C-4D45-B082-0B779726B2EB}">
      <dsp:nvSpPr>
        <dsp:cNvPr id="0" name=""/>
        <dsp:cNvSpPr/>
      </dsp:nvSpPr>
      <dsp:spPr>
        <a:xfrm>
          <a:off x="0" y="3556583"/>
          <a:ext cx="6628804" cy="142239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73BC68-E7F2-46DD-9D34-C8B77235DEC8}">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3949B45-C261-4D6E-975A-2EC30C160BD2}">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1111250">
            <a:lnSpc>
              <a:spcPct val="90000"/>
            </a:lnSpc>
            <a:spcBef>
              <a:spcPct val="0"/>
            </a:spcBef>
            <a:spcAft>
              <a:spcPct val="35000"/>
            </a:spcAft>
            <a:buNone/>
          </a:pPr>
          <a:r>
            <a:rPr lang="en-US" sz="2500" kern="1200"/>
            <a:t>Work on this assignment individually</a:t>
          </a:r>
        </a:p>
      </dsp:txBody>
      <dsp:txXfrm>
        <a:off x="1642860" y="3556583"/>
        <a:ext cx="4985943" cy="1422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E7DDC-58D4-0648-AE64-FD06E1080A67}">
      <dsp:nvSpPr>
        <dsp:cNvPr id="0" name=""/>
        <dsp:cNvSpPr/>
      </dsp:nvSpPr>
      <dsp:spPr>
        <a:xfrm>
          <a:off x="0" y="179580"/>
          <a:ext cx="6628804" cy="146718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What is the role of the media? </a:t>
          </a:r>
        </a:p>
      </dsp:txBody>
      <dsp:txXfrm>
        <a:off x="71622" y="251202"/>
        <a:ext cx="6485560" cy="1323936"/>
      </dsp:txXfrm>
    </dsp:sp>
    <dsp:sp modelId="{7BCF0AF7-1419-5849-B2E4-70A896E557A5}">
      <dsp:nvSpPr>
        <dsp:cNvPr id="0" name=""/>
        <dsp:cNvSpPr/>
      </dsp:nvSpPr>
      <dsp:spPr>
        <a:xfrm>
          <a:off x="0" y="1756200"/>
          <a:ext cx="6628804" cy="1467180"/>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a:t>How has the media changed over the past years? </a:t>
          </a:r>
        </a:p>
      </dsp:txBody>
      <dsp:txXfrm>
        <a:off x="71622" y="1827822"/>
        <a:ext cx="6485560" cy="1323936"/>
      </dsp:txXfrm>
    </dsp:sp>
    <dsp:sp modelId="{93890CDF-BB58-7B4A-A4F2-E14475D97BA4}">
      <dsp:nvSpPr>
        <dsp:cNvPr id="0" name=""/>
        <dsp:cNvSpPr/>
      </dsp:nvSpPr>
      <dsp:spPr>
        <a:xfrm>
          <a:off x="0" y="3332820"/>
          <a:ext cx="6628804" cy="146718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What is fake </a:t>
          </a:r>
          <a:r>
            <a:rPr lang="en-US" sz="3800" kern="1200" dirty="0">
              <a:hlinkClick xmlns:r="http://schemas.openxmlformats.org/officeDocument/2006/relationships" r:id="rId1"/>
            </a:rPr>
            <a:t>news</a:t>
          </a:r>
          <a:r>
            <a:rPr lang="en-US" sz="3800" kern="1200" dirty="0"/>
            <a:t>?</a:t>
          </a:r>
        </a:p>
      </dsp:txBody>
      <dsp:txXfrm>
        <a:off x="71622" y="3404442"/>
        <a:ext cx="6485560" cy="13239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D4A1F-8D09-1444-8B1C-44C187610E42}" type="datetimeFigureOut">
              <a:rPr lang="en-US" smtClean="0"/>
              <a:t>6/19/20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0936BB-E612-484F-9DC9-4E1B074222F9}" type="slidenum">
              <a:rPr lang="en-US" smtClean="0"/>
              <a:t>‹nr.›</a:t>
            </a:fld>
            <a:endParaRPr lang="en-US"/>
          </a:p>
        </p:txBody>
      </p:sp>
    </p:spTree>
    <p:extLst>
      <p:ext uri="{BB962C8B-B14F-4D97-AF65-F5344CB8AC3E}">
        <p14:creationId xmlns:p14="http://schemas.microsoft.com/office/powerpoint/2010/main" val="209160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Opening slide (‘</a:t>
            </a:r>
            <a:r>
              <a:rPr lang="en-US" dirty="0" err="1"/>
              <a:t>praatplaat</a:t>
            </a:r>
            <a:r>
              <a:rPr lang="en-US" dirty="0"/>
              <a:t>’) for when students trickle in. </a:t>
            </a:r>
          </a:p>
        </p:txBody>
      </p:sp>
      <p:sp>
        <p:nvSpPr>
          <p:cNvPr id="4" name="Slide Number Placeholder 3"/>
          <p:cNvSpPr>
            <a:spLocks noGrp="1"/>
          </p:cNvSpPr>
          <p:nvPr>
            <p:ph type="sldNum" sz="quarter" idx="5"/>
          </p:nvPr>
        </p:nvSpPr>
        <p:spPr/>
        <p:txBody>
          <a:bodyPr/>
          <a:lstStyle/>
          <a:p>
            <a:fld id="{4D0936BB-E612-484F-9DC9-4E1B074222F9}" type="slidenum">
              <a:rPr lang="en-US" smtClean="0"/>
              <a:t>2</a:t>
            </a:fld>
            <a:endParaRPr lang="en-US"/>
          </a:p>
        </p:txBody>
      </p:sp>
    </p:spTree>
    <p:extLst>
      <p:ext uri="{BB962C8B-B14F-4D97-AF65-F5344CB8AC3E}">
        <p14:creationId xmlns:p14="http://schemas.microsoft.com/office/powerpoint/2010/main" val="82605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leads up to a discussion of objective language versus the biased language that is often used in fake news. Students take a minute to consider the language of the headline and the first sentence. Elicit the response from them and then walk them through the text, pointing out the use of the words “epic” and “demonize”, asking them what the effect is. </a:t>
            </a:r>
          </a:p>
        </p:txBody>
      </p:sp>
      <p:sp>
        <p:nvSpPr>
          <p:cNvPr id="4" name="Slide Number Placeholder 3"/>
          <p:cNvSpPr>
            <a:spLocks noGrp="1"/>
          </p:cNvSpPr>
          <p:nvPr>
            <p:ph type="sldNum" sz="quarter" idx="5"/>
          </p:nvPr>
        </p:nvSpPr>
        <p:spPr/>
        <p:txBody>
          <a:bodyPr/>
          <a:lstStyle/>
          <a:p>
            <a:fld id="{4D0936BB-E612-484F-9DC9-4E1B074222F9}" type="slidenum">
              <a:rPr lang="en-US" smtClean="0"/>
              <a:t>15</a:t>
            </a:fld>
            <a:endParaRPr lang="en-US"/>
          </a:p>
        </p:txBody>
      </p:sp>
    </p:spTree>
    <p:extLst>
      <p:ext uri="{BB962C8B-B14F-4D97-AF65-F5344CB8AC3E}">
        <p14:creationId xmlns:p14="http://schemas.microsoft.com/office/powerpoint/2010/main" val="1032832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if they know what is meant by register. Make sure they understand and ask them to relate it to the informative role of the media. Media should be objective or at least try to use descriptive language. Obviously, in fake news, this is often not the case. However, this can sometimes be difficult even in respected media outlets, because language carries implicit subjectivity, for instance in the use of the phrase ‘bombardment’ to describe home government’s attack on a foreign nation, instead of the ‘terrorist attack’, which is used when the foreign nation attacks a Western government. This is often unintentional and goes unnoticed. </a:t>
            </a:r>
          </a:p>
          <a:p>
            <a:r>
              <a:rPr lang="en-US" dirty="0"/>
              <a:t>The question whether language is biased is often not as nuanced in fake news stories, as it is prone to exaggeration and subjective language. Refer back to previous text. </a:t>
            </a:r>
          </a:p>
        </p:txBody>
      </p:sp>
      <p:sp>
        <p:nvSpPr>
          <p:cNvPr id="4" name="Slide Number Placeholder 3"/>
          <p:cNvSpPr>
            <a:spLocks noGrp="1"/>
          </p:cNvSpPr>
          <p:nvPr>
            <p:ph type="sldNum" sz="quarter" idx="5"/>
          </p:nvPr>
        </p:nvSpPr>
        <p:spPr/>
        <p:txBody>
          <a:bodyPr/>
          <a:lstStyle/>
          <a:p>
            <a:fld id="{4D0936BB-E612-484F-9DC9-4E1B074222F9}" type="slidenum">
              <a:rPr lang="en-US" smtClean="0"/>
              <a:t>16</a:t>
            </a:fld>
            <a:endParaRPr lang="en-US"/>
          </a:p>
        </p:txBody>
      </p:sp>
    </p:spTree>
    <p:extLst>
      <p:ext uri="{BB962C8B-B14F-4D97-AF65-F5344CB8AC3E}">
        <p14:creationId xmlns:p14="http://schemas.microsoft.com/office/powerpoint/2010/main" val="1360410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assignment, stress that it is important for students to do this assignment on their own before discussing with their neighbour. </a:t>
            </a:r>
          </a:p>
          <a:p>
            <a:endParaRPr lang="en-US" dirty="0"/>
          </a:p>
          <a:p>
            <a:r>
              <a:rPr lang="en-US" dirty="0"/>
              <a:t>After ten minutes are up, ask the students to list a characteristic of their fake news story. Compile a ‘master list’ on the board (or in word, as it is more convenient later on). </a:t>
            </a:r>
          </a:p>
        </p:txBody>
      </p:sp>
      <p:sp>
        <p:nvSpPr>
          <p:cNvPr id="4" name="Slide Number Placeholder 3"/>
          <p:cNvSpPr>
            <a:spLocks noGrp="1"/>
          </p:cNvSpPr>
          <p:nvPr>
            <p:ph type="sldNum" sz="quarter" idx="5"/>
          </p:nvPr>
        </p:nvSpPr>
        <p:spPr/>
        <p:txBody>
          <a:bodyPr/>
          <a:lstStyle/>
          <a:p>
            <a:fld id="{4D0936BB-E612-484F-9DC9-4E1B074222F9}" type="slidenum">
              <a:rPr lang="en-US" smtClean="0"/>
              <a:t>17</a:t>
            </a:fld>
            <a:endParaRPr lang="en-US"/>
          </a:p>
        </p:txBody>
      </p:sp>
    </p:spTree>
    <p:extLst>
      <p:ext uri="{BB962C8B-B14F-4D97-AF65-F5344CB8AC3E}">
        <p14:creationId xmlns:p14="http://schemas.microsoft.com/office/powerpoint/2010/main" val="1276780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now have some idea to identify fake news stories. Give them the handout provided and ask them to take the test. When they have finished the test, ask the students how many they got right and which one they found the most difficult. </a:t>
            </a:r>
          </a:p>
        </p:txBody>
      </p:sp>
      <p:sp>
        <p:nvSpPr>
          <p:cNvPr id="4" name="Slide Number Placeholder 3"/>
          <p:cNvSpPr>
            <a:spLocks noGrp="1"/>
          </p:cNvSpPr>
          <p:nvPr>
            <p:ph type="sldNum" sz="quarter" idx="5"/>
          </p:nvPr>
        </p:nvSpPr>
        <p:spPr/>
        <p:txBody>
          <a:bodyPr/>
          <a:lstStyle/>
          <a:p>
            <a:fld id="{4D0936BB-E612-484F-9DC9-4E1B074222F9}" type="slidenum">
              <a:rPr lang="en-US" smtClean="0"/>
              <a:t>18</a:t>
            </a:fld>
            <a:endParaRPr lang="en-US"/>
          </a:p>
        </p:txBody>
      </p:sp>
    </p:spTree>
    <p:extLst>
      <p:ext uri="{BB962C8B-B14F-4D97-AF65-F5344CB8AC3E}">
        <p14:creationId xmlns:p14="http://schemas.microsoft.com/office/powerpoint/2010/main" val="2694384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0936BB-E612-484F-9DC9-4E1B074222F9}" type="slidenum">
              <a:rPr lang="en-US" smtClean="0"/>
              <a:t>3</a:t>
            </a:fld>
            <a:endParaRPr lang="en-US"/>
          </a:p>
        </p:txBody>
      </p:sp>
    </p:spTree>
    <p:extLst>
      <p:ext uri="{BB962C8B-B14F-4D97-AF65-F5344CB8AC3E}">
        <p14:creationId xmlns:p14="http://schemas.microsoft.com/office/powerpoint/2010/main" val="719009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Role of the media: supplying information, representative for different parties and voices, ”watchdog” function i.e. checks and balances, fourth estate etc. </a:t>
            </a:r>
          </a:p>
          <a:p>
            <a:r>
              <a:rPr lang="en-US" dirty="0"/>
              <a:t>After two minutes, draw a word map on the board and link the students’ answers to it, categorizing them. </a:t>
            </a:r>
          </a:p>
        </p:txBody>
      </p:sp>
      <p:sp>
        <p:nvSpPr>
          <p:cNvPr id="4" name="Slide Number Placeholder 3"/>
          <p:cNvSpPr>
            <a:spLocks noGrp="1"/>
          </p:cNvSpPr>
          <p:nvPr>
            <p:ph type="sldNum" sz="quarter" idx="5"/>
          </p:nvPr>
        </p:nvSpPr>
        <p:spPr/>
        <p:txBody>
          <a:bodyPr/>
          <a:lstStyle/>
          <a:p>
            <a:fld id="{4D0936BB-E612-484F-9DC9-4E1B074222F9}" type="slidenum">
              <a:rPr lang="en-US" smtClean="0"/>
              <a:t>6</a:t>
            </a:fld>
            <a:endParaRPr lang="en-US"/>
          </a:p>
        </p:txBody>
      </p:sp>
    </p:spTree>
    <p:extLst>
      <p:ext uri="{BB962C8B-B14F-4D97-AF65-F5344CB8AC3E}">
        <p14:creationId xmlns:p14="http://schemas.microsoft.com/office/powerpoint/2010/main" val="8945197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to clarify the media’s watchdog function and to demonstrate the power of investigative reporting in the past (Watergate scandal and the sexual abuse in the catholic church that took place in the Boston community for years, and led to major scandals in other cities – recently the subject of the movie ‘Spotlight’)</a:t>
            </a:r>
          </a:p>
        </p:txBody>
      </p:sp>
      <p:sp>
        <p:nvSpPr>
          <p:cNvPr id="4" name="Slide Number Placeholder 3"/>
          <p:cNvSpPr>
            <a:spLocks noGrp="1"/>
          </p:cNvSpPr>
          <p:nvPr>
            <p:ph type="sldNum" sz="quarter" idx="5"/>
          </p:nvPr>
        </p:nvSpPr>
        <p:spPr/>
        <p:txBody>
          <a:bodyPr/>
          <a:lstStyle/>
          <a:p>
            <a:fld id="{4D0936BB-E612-484F-9DC9-4E1B074222F9}" type="slidenum">
              <a:rPr lang="en-US" smtClean="0"/>
              <a:t>7</a:t>
            </a:fld>
            <a:endParaRPr lang="en-US"/>
          </a:p>
        </p:txBody>
      </p:sp>
    </p:spTree>
    <p:extLst>
      <p:ext uri="{BB962C8B-B14F-4D97-AF65-F5344CB8AC3E}">
        <p14:creationId xmlns:p14="http://schemas.microsoft.com/office/powerpoint/2010/main" val="2192268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one student to read their 1980’s story and list the different types of media on the board. Ask other students to add to this list with other types of media not yet on the list. Contrast it with a 2019 story and its various types of media. Elicit what they think are the differences between the two (more different types). Ask them whether the nature of the media has also changed (possible answers: it’s quicker, less fact-checking, more news directly from the sources themselves, etc.).</a:t>
            </a:r>
          </a:p>
        </p:txBody>
      </p:sp>
      <p:sp>
        <p:nvSpPr>
          <p:cNvPr id="4" name="Slide Number Placeholder 3"/>
          <p:cNvSpPr>
            <a:spLocks noGrp="1"/>
          </p:cNvSpPr>
          <p:nvPr>
            <p:ph type="sldNum" sz="quarter" idx="5"/>
          </p:nvPr>
        </p:nvSpPr>
        <p:spPr/>
        <p:txBody>
          <a:bodyPr/>
          <a:lstStyle/>
          <a:p>
            <a:fld id="{4D0936BB-E612-484F-9DC9-4E1B074222F9}" type="slidenum">
              <a:rPr lang="en-US" smtClean="0"/>
              <a:t>8</a:t>
            </a:fld>
            <a:endParaRPr lang="en-US"/>
          </a:p>
        </p:txBody>
      </p:sp>
    </p:spTree>
    <p:extLst>
      <p:ext uri="{BB962C8B-B14F-4D97-AF65-F5344CB8AC3E}">
        <p14:creationId xmlns:p14="http://schemas.microsoft.com/office/powerpoint/2010/main" val="22850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displaying this slide, ask students to summarize what they have learnt so far about the role of the media and how it has changed over the years. Then ask them what fake news has to do with the current media landscape. </a:t>
            </a:r>
          </a:p>
          <a:p>
            <a:pPr marL="228600" indent="-228600">
              <a:buAutoNum type="arabicPeriod"/>
            </a:pPr>
            <a:r>
              <a:rPr lang="en-US" dirty="0"/>
              <a:t>What is it? (</a:t>
            </a:r>
            <a:r>
              <a:rPr lang="en-US" dirty="0" err="1"/>
              <a:t>answ</a:t>
            </a:r>
            <a:r>
              <a:rPr lang="en-US" dirty="0"/>
              <a:t>. Is twofold: 1.  A term for news stories that offer incorrect information, often from a biased point of view as well as 2. a tactic for discrediting legitimate news stories –, make it very clear to them that these are two distinct definitions, for instance by using the board and numbering the answers.) </a:t>
            </a:r>
          </a:p>
          <a:p>
            <a:pPr marL="228600" indent="-228600">
              <a:buAutoNum type="arabicPeriod"/>
            </a:pPr>
            <a:r>
              <a:rPr lang="en-US" dirty="0"/>
              <a:t>Who is famous for popularizing the term? (</a:t>
            </a:r>
            <a:r>
              <a:rPr lang="en-US" dirty="0" err="1"/>
              <a:t>answ</a:t>
            </a:r>
            <a:r>
              <a:rPr lang="en-US" dirty="0"/>
              <a:t>. Donald Trump). </a:t>
            </a:r>
          </a:p>
        </p:txBody>
      </p:sp>
      <p:sp>
        <p:nvSpPr>
          <p:cNvPr id="4" name="Slide Number Placeholder 3"/>
          <p:cNvSpPr>
            <a:spLocks noGrp="1"/>
          </p:cNvSpPr>
          <p:nvPr>
            <p:ph type="sldNum" sz="quarter" idx="5"/>
          </p:nvPr>
        </p:nvSpPr>
        <p:spPr/>
        <p:txBody>
          <a:bodyPr/>
          <a:lstStyle/>
          <a:p>
            <a:fld id="{4D0936BB-E612-484F-9DC9-4E1B074222F9}" type="slidenum">
              <a:rPr lang="en-US" smtClean="0"/>
              <a:t>9</a:t>
            </a:fld>
            <a:endParaRPr lang="en-US"/>
          </a:p>
        </p:txBody>
      </p:sp>
    </p:spTree>
    <p:extLst>
      <p:ext uri="{BB962C8B-B14F-4D97-AF65-F5344CB8AC3E}">
        <p14:creationId xmlns:p14="http://schemas.microsoft.com/office/powerpoint/2010/main" val="3733951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Introduce the subject of the video briefly, as many students may not be familiar with the terrorist group Boko Haram who are kidnapping Nigerian girls and otherwise may be too busy figuring out what happened to answer the questions. </a:t>
            </a:r>
          </a:p>
          <a:p>
            <a:endParaRPr lang="en-US" dirty="0"/>
          </a:p>
          <a:p>
            <a:r>
              <a:rPr lang="en-US" dirty="0"/>
              <a:t>Q1. The kidnapping was said to be a hoax by prominent figures. </a:t>
            </a:r>
          </a:p>
          <a:p>
            <a:r>
              <a:rPr lang="en-US" dirty="0"/>
              <a:t>Q2. This delayed the response to the kidnapping and prevented action from being taken sooner. </a:t>
            </a:r>
          </a:p>
          <a:p>
            <a:r>
              <a:rPr lang="en-US" dirty="0"/>
              <a:t>Q3. News consumers need to be aware of what they are sharing and should not just look at headlines, but check facts themselves and think critically. </a:t>
            </a:r>
          </a:p>
        </p:txBody>
      </p:sp>
      <p:sp>
        <p:nvSpPr>
          <p:cNvPr id="4" name="Slide Number Placeholder 3"/>
          <p:cNvSpPr>
            <a:spLocks noGrp="1"/>
          </p:cNvSpPr>
          <p:nvPr>
            <p:ph type="sldNum" sz="quarter" idx="5"/>
          </p:nvPr>
        </p:nvSpPr>
        <p:spPr/>
        <p:txBody>
          <a:bodyPr/>
          <a:lstStyle/>
          <a:p>
            <a:fld id="{4D0936BB-E612-484F-9DC9-4E1B074222F9}" type="slidenum">
              <a:rPr lang="en-US" smtClean="0"/>
              <a:t>10</a:t>
            </a:fld>
            <a:endParaRPr lang="en-US"/>
          </a:p>
        </p:txBody>
      </p:sp>
    </p:spTree>
    <p:extLst>
      <p:ext uri="{BB962C8B-B14F-4D97-AF65-F5344CB8AC3E}">
        <p14:creationId xmlns:p14="http://schemas.microsoft.com/office/powerpoint/2010/main" val="12486617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Engage students about the title of this slide as class begins. If students identify it as clickbait, ask them to define it and where it occurs. Do they think this is fake news as well? What do they expect when they see such a headline? </a:t>
            </a:r>
          </a:p>
        </p:txBody>
      </p:sp>
      <p:sp>
        <p:nvSpPr>
          <p:cNvPr id="4" name="Slide Number Placeholder 3"/>
          <p:cNvSpPr>
            <a:spLocks noGrp="1"/>
          </p:cNvSpPr>
          <p:nvPr>
            <p:ph type="sldNum" sz="quarter" idx="5"/>
          </p:nvPr>
        </p:nvSpPr>
        <p:spPr/>
        <p:txBody>
          <a:bodyPr/>
          <a:lstStyle/>
          <a:p>
            <a:fld id="{4D0936BB-E612-484F-9DC9-4E1B074222F9}" type="slidenum">
              <a:rPr lang="en-US" smtClean="0"/>
              <a:t>13</a:t>
            </a:fld>
            <a:endParaRPr lang="en-US"/>
          </a:p>
        </p:txBody>
      </p:sp>
    </p:spTree>
    <p:extLst>
      <p:ext uri="{BB962C8B-B14F-4D97-AF65-F5344CB8AC3E}">
        <p14:creationId xmlns:p14="http://schemas.microsoft.com/office/powerpoint/2010/main" val="3043628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Ask students to formulate an answer to these questions in their heads. Recap the most salient parts from last class as you ask random students for their answer. Make sure to stress the twofold definition of fake news, specifically that it is usually written from a biased point of view. Show the videoclip after they have given their answers to give them more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Video clip: The first still in the clip is that of an article about “</a:t>
            </a:r>
            <a:r>
              <a:rPr lang="en-US" dirty="0" err="1"/>
              <a:t>Oekraine</a:t>
            </a:r>
            <a:r>
              <a:rPr lang="en-US" dirty="0"/>
              <a:t> </a:t>
            </a:r>
            <a:r>
              <a:rPr lang="en-US" dirty="0" err="1"/>
              <a:t>laat</a:t>
            </a:r>
            <a:r>
              <a:rPr lang="en-US" dirty="0"/>
              <a:t> ware </a:t>
            </a:r>
            <a:r>
              <a:rPr lang="en-US" dirty="0" err="1"/>
              <a:t>gezicht</a:t>
            </a:r>
            <a:r>
              <a:rPr lang="en-US" dirty="0"/>
              <a:t> </a:t>
            </a:r>
            <a:r>
              <a:rPr lang="en-US" dirty="0" err="1"/>
              <a:t>zien</a:t>
            </a:r>
            <a:r>
              <a:rPr lang="en-US" dirty="0"/>
              <a:t>”. Ask students to point out the agenda implicit in (</a:t>
            </a:r>
            <a:r>
              <a:rPr lang="en-US" dirty="0" err="1"/>
              <a:t>f.e</a:t>
            </a:r>
            <a:r>
              <a:rPr lang="en-US" dirty="0"/>
              <a:t>.) “ware </a:t>
            </a:r>
            <a:r>
              <a:rPr lang="en-US" dirty="0" err="1"/>
              <a:t>gezicht</a:t>
            </a:r>
            <a:r>
              <a:rPr lang="en-US" dirty="0"/>
              <a:t>”. Use this to prime them for the next assignment. Video clip: The first still in the clip is that of an article about “</a:t>
            </a:r>
            <a:r>
              <a:rPr lang="en-US" dirty="0" err="1"/>
              <a:t>Oekraine</a:t>
            </a:r>
            <a:r>
              <a:rPr lang="en-US" dirty="0"/>
              <a:t> </a:t>
            </a:r>
            <a:r>
              <a:rPr lang="en-US" dirty="0" err="1"/>
              <a:t>laat</a:t>
            </a:r>
            <a:r>
              <a:rPr lang="en-US" dirty="0"/>
              <a:t> ware </a:t>
            </a:r>
            <a:r>
              <a:rPr lang="en-US" dirty="0" err="1"/>
              <a:t>gezicht</a:t>
            </a:r>
            <a:r>
              <a:rPr lang="en-US" dirty="0"/>
              <a:t> </a:t>
            </a:r>
            <a:r>
              <a:rPr lang="en-US" dirty="0" err="1"/>
              <a:t>zien</a:t>
            </a:r>
            <a:r>
              <a:rPr lang="en-US" dirty="0"/>
              <a:t>”. Again ask students to point out the agenda implicit in (</a:t>
            </a:r>
            <a:r>
              <a:rPr lang="en-US" dirty="0" err="1"/>
              <a:t>f.e</a:t>
            </a:r>
            <a:r>
              <a:rPr lang="en-US" dirty="0"/>
              <a:t>.) “ware </a:t>
            </a:r>
            <a:r>
              <a:rPr lang="en-US" dirty="0" err="1"/>
              <a:t>gezicht</a:t>
            </a:r>
            <a:r>
              <a:rPr lang="en-US" dirty="0"/>
              <a:t>”. Rest of clip is not necessary to show, but offers good and interesting examples of fake news that relates to the Netherlands.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D0936BB-E612-484F-9DC9-4E1B074222F9}" type="slidenum">
              <a:rPr lang="en-US" smtClean="0"/>
              <a:t>14</a:t>
            </a:fld>
            <a:endParaRPr lang="en-US"/>
          </a:p>
        </p:txBody>
      </p:sp>
    </p:spTree>
    <p:extLst>
      <p:ext uri="{BB962C8B-B14F-4D97-AF65-F5344CB8AC3E}">
        <p14:creationId xmlns:p14="http://schemas.microsoft.com/office/powerpoint/2010/main" val="13196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ed.com/talks/stephanie_busari_how_fake_news_does_real_harm?utm_campaign=tedspread&amp;utm_medium=referral&amp;utm_source=tedcomshar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bc.com/news/election-us-2016-3798730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mages.app.goo.gl/dGt8yjSvqmrqNAbz7"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images.app.goo.gl/mAomrUUTxJmnpaM19" TargetMode="External"/><Relationship Id="rId2" Type="http://schemas.openxmlformats.org/officeDocument/2006/relationships/hyperlink" Target="https://bgr.com/2016/11/16/facebook-fake-news-articles/" TargetMode="External"/><Relationship Id="rId1" Type="http://schemas.openxmlformats.org/officeDocument/2006/relationships/slideLayout" Target="../slideLayouts/slideLayout2.xml"/><Relationship Id="rId6" Type="http://schemas.openxmlformats.org/officeDocument/2006/relationships/hyperlink" Target="https://images.app.goo.gl/dGt8yjSvqmrqNAbz7" TargetMode="External"/><Relationship Id="rId5" Type="http://schemas.openxmlformats.org/officeDocument/2006/relationships/hyperlink" Target="https://images.app.goo.gl/Q5m8zMZSeW2qUh8t5" TargetMode="External"/><Relationship Id="rId4" Type="http://schemas.openxmlformats.org/officeDocument/2006/relationships/hyperlink" Target="https://images.app.goo.gl/ywUxNHhd543N9QCA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images.app.goo.gl/ywUxNHhd543N9QCA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images.app.goo.gl/mAomrUUTxJmnpaM19"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gr.com/2016/11/16/facebook-fake-news-articl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images.app.goo.gl/Q5m8zMZSeW2qUh8t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6F92A-9F78-7B41-9C1F-841465D4A59C}"/>
              </a:ext>
            </a:extLst>
          </p:cNvPr>
          <p:cNvSpPr>
            <a:spLocks noGrp="1"/>
          </p:cNvSpPr>
          <p:nvPr>
            <p:ph type="ctrTitle"/>
          </p:nvPr>
        </p:nvSpPr>
        <p:spPr/>
        <p:txBody>
          <a:bodyPr/>
          <a:lstStyle/>
          <a:p>
            <a:r>
              <a:rPr lang="en-US" dirty="0"/>
              <a:t>‘The Media and ‘Fake News’’ project</a:t>
            </a:r>
          </a:p>
        </p:txBody>
      </p:sp>
      <p:sp>
        <p:nvSpPr>
          <p:cNvPr id="3" name="Subtitle 2">
            <a:extLst>
              <a:ext uri="{FF2B5EF4-FFF2-40B4-BE49-F238E27FC236}">
                <a16:creationId xmlns:a16="http://schemas.microsoft.com/office/drawing/2014/main" id="{4C6F0F8A-B835-DD46-AB11-BEC585BFC8B3}"/>
              </a:ext>
            </a:extLst>
          </p:cNvPr>
          <p:cNvSpPr>
            <a:spLocks noGrp="1"/>
          </p:cNvSpPr>
          <p:nvPr>
            <p:ph type="subTitle" idx="1"/>
          </p:nvPr>
        </p:nvSpPr>
        <p:spPr/>
        <p:txBody>
          <a:bodyPr/>
          <a:lstStyle/>
          <a:p>
            <a:r>
              <a:rPr lang="en-US" dirty="0"/>
              <a:t>A5 – L1</a:t>
            </a:r>
          </a:p>
        </p:txBody>
      </p:sp>
    </p:spTree>
    <p:extLst>
      <p:ext uri="{BB962C8B-B14F-4D97-AF65-F5344CB8AC3E}">
        <p14:creationId xmlns:p14="http://schemas.microsoft.com/office/powerpoint/2010/main" val="1038245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D7242-5920-DD4B-B31E-350DDA6B92DB}"/>
              </a:ext>
            </a:extLst>
          </p:cNvPr>
          <p:cNvSpPr>
            <a:spLocks noGrp="1"/>
          </p:cNvSpPr>
          <p:nvPr>
            <p:ph type="title"/>
          </p:nvPr>
        </p:nvSpPr>
        <p:spPr/>
        <p:txBody>
          <a:bodyPr/>
          <a:lstStyle/>
          <a:p>
            <a:r>
              <a:rPr lang="en-US" dirty="0"/>
              <a:t>Assignment 2</a:t>
            </a:r>
          </a:p>
        </p:txBody>
      </p:sp>
      <p:sp>
        <p:nvSpPr>
          <p:cNvPr id="3" name="Content Placeholder 2">
            <a:extLst>
              <a:ext uri="{FF2B5EF4-FFF2-40B4-BE49-F238E27FC236}">
                <a16:creationId xmlns:a16="http://schemas.microsoft.com/office/drawing/2014/main" id="{08292602-26FC-5742-81AD-E0FC480C80B4}"/>
              </a:ext>
            </a:extLst>
          </p:cNvPr>
          <p:cNvSpPr>
            <a:spLocks noGrp="1"/>
          </p:cNvSpPr>
          <p:nvPr>
            <p:ph idx="1"/>
          </p:nvPr>
        </p:nvSpPr>
        <p:spPr/>
        <p:txBody>
          <a:bodyPr/>
          <a:lstStyle/>
          <a:p>
            <a:r>
              <a:rPr lang="en-US" dirty="0"/>
              <a:t>Watch the </a:t>
            </a:r>
            <a:r>
              <a:rPr lang="en-US" dirty="0">
                <a:hlinkClick r:id="rId3"/>
              </a:rPr>
              <a:t>video</a:t>
            </a:r>
            <a:r>
              <a:rPr lang="en-US" dirty="0"/>
              <a:t> (6:19) and answer the following questions.</a:t>
            </a:r>
          </a:p>
          <a:p>
            <a:endParaRPr lang="en-US" dirty="0"/>
          </a:p>
          <a:p>
            <a:endParaRPr lang="en-US" dirty="0"/>
          </a:p>
          <a:p>
            <a:r>
              <a:rPr lang="en-US" dirty="0"/>
              <a:t>1. According to Stephanie </a:t>
            </a:r>
            <a:r>
              <a:rPr lang="en-US" dirty="0" err="1"/>
              <a:t>Busari</a:t>
            </a:r>
            <a:r>
              <a:rPr lang="en-US" dirty="0"/>
              <a:t>, what was the ‘fake news’ in this story? </a:t>
            </a:r>
          </a:p>
          <a:p>
            <a:r>
              <a:rPr lang="en-US" dirty="0"/>
              <a:t>2. How did this affect the real-life situation of the kidnapped girls?</a:t>
            </a:r>
          </a:p>
          <a:p>
            <a:r>
              <a:rPr lang="en-US" dirty="0"/>
              <a:t>3. </a:t>
            </a:r>
            <a:r>
              <a:rPr lang="en-US" i="1" dirty="0"/>
              <a:t>“In this day and age, we're all publishers, and we have responsibility.” </a:t>
            </a:r>
            <a:r>
              <a:rPr lang="en-US" dirty="0"/>
              <a:t>What does </a:t>
            </a:r>
            <a:r>
              <a:rPr lang="en-US" dirty="0" err="1"/>
              <a:t>Busari</a:t>
            </a:r>
            <a:r>
              <a:rPr lang="en-US" dirty="0"/>
              <a:t> mean to say with this statement? Do you agree?</a:t>
            </a:r>
          </a:p>
        </p:txBody>
      </p:sp>
    </p:spTree>
    <p:extLst>
      <p:ext uri="{BB962C8B-B14F-4D97-AF65-F5344CB8AC3E}">
        <p14:creationId xmlns:p14="http://schemas.microsoft.com/office/powerpoint/2010/main" val="1147673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5D61-99CD-3A49-82EF-32B372F75EF2}"/>
              </a:ext>
            </a:extLst>
          </p:cNvPr>
          <p:cNvSpPr>
            <a:spLocks noGrp="1"/>
          </p:cNvSpPr>
          <p:nvPr>
            <p:ph type="title"/>
          </p:nvPr>
        </p:nvSpPr>
        <p:spPr/>
        <p:txBody>
          <a:bodyPr/>
          <a:lstStyle/>
          <a:p>
            <a:r>
              <a:rPr lang="en-US" dirty="0"/>
              <a:t>Learning goals</a:t>
            </a:r>
          </a:p>
        </p:txBody>
      </p:sp>
      <p:sp>
        <p:nvSpPr>
          <p:cNvPr id="3" name="Content Placeholder 2">
            <a:extLst>
              <a:ext uri="{FF2B5EF4-FFF2-40B4-BE49-F238E27FC236}">
                <a16:creationId xmlns:a16="http://schemas.microsoft.com/office/drawing/2014/main" id="{F0FC1833-492D-B94D-8D23-E6F9C262C586}"/>
              </a:ext>
            </a:extLst>
          </p:cNvPr>
          <p:cNvSpPr>
            <a:spLocks noGrp="1"/>
          </p:cNvSpPr>
          <p:nvPr>
            <p:ph idx="1"/>
          </p:nvPr>
        </p:nvSpPr>
        <p:spPr/>
        <p:txBody>
          <a:bodyPr/>
          <a:lstStyle/>
          <a:p>
            <a:r>
              <a:rPr lang="en-US" sz="2800" dirty="0"/>
              <a:t>What is the role of the media?</a:t>
            </a:r>
          </a:p>
          <a:p>
            <a:r>
              <a:rPr lang="en-US" sz="2800" dirty="0"/>
              <a:t>How has the media changed over the past years? </a:t>
            </a:r>
          </a:p>
          <a:p>
            <a:r>
              <a:rPr lang="en-US" sz="2800" dirty="0"/>
              <a:t>What is fake news?</a:t>
            </a:r>
          </a:p>
          <a:p>
            <a:endParaRPr lang="en-US" dirty="0"/>
          </a:p>
        </p:txBody>
      </p:sp>
    </p:spTree>
    <p:extLst>
      <p:ext uri="{BB962C8B-B14F-4D97-AF65-F5344CB8AC3E}">
        <p14:creationId xmlns:p14="http://schemas.microsoft.com/office/powerpoint/2010/main" val="3342829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A7E45-6DF1-D446-A28C-95CB085F56A6}"/>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19312437-D154-AF4D-BBF8-8D7B91C18DC3}"/>
              </a:ext>
            </a:extLst>
          </p:cNvPr>
          <p:cNvSpPr>
            <a:spLocks noGrp="1"/>
          </p:cNvSpPr>
          <p:nvPr>
            <p:ph idx="1"/>
          </p:nvPr>
        </p:nvSpPr>
        <p:spPr/>
        <p:txBody>
          <a:bodyPr>
            <a:normAutofit/>
          </a:bodyPr>
          <a:lstStyle/>
          <a:p>
            <a:r>
              <a:rPr lang="en-US" sz="2400" dirty="0"/>
              <a:t>Look for a ‘fake news’ story online (such as on Facebook) and bring it to next class. </a:t>
            </a:r>
          </a:p>
          <a:p>
            <a:r>
              <a:rPr lang="en-US" sz="2400" dirty="0"/>
              <a:t>A screenshot or a link on your phone is fine. Make sure to include the whole article (not just the headline).</a:t>
            </a:r>
          </a:p>
          <a:p>
            <a:r>
              <a:rPr lang="en-US" sz="2400" dirty="0"/>
              <a:t>Be prepared to discuss it in class! </a:t>
            </a:r>
          </a:p>
        </p:txBody>
      </p:sp>
    </p:spTree>
    <p:extLst>
      <p:ext uri="{BB962C8B-B14F-4D97-AF65-F5344CB8AC3E}">
        <p14:creationId xmlns:p14="http://schemas.microsoft.com/office/powerpoint/2010/main" val="3048406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4C6F92A-9F78-7B41-9C1F-841465D4A59C}"/>
              </a:ext>
            </a:extLst>
          </p:cNvPr>
          <p:cNvSpPr>
            <a:spLocks noGrp="1"/>
          </p:cNvSpPr>
          <p:nvPr>
            <p:ph type="ctrTitle"/>
          </p:nvPr>
        </p:nvSpPr>
        <p:spPr>
          <a:xfrm>
            <a:off x="1507066" y="999460"/>
            <a:ext cx="5698067" cy="4479852"/>
          </a:xfrm>
        </p:spPr>
        <p:txBody>
          <a:bodyPr anchor="ctr">
            <a:normAutofit/>
          </a:bodyPr>
          <a:lstStyle/>
          <a:p>
            <a:pPr>
              <a:lnSpc>
                <a:spcPct val="90000"/>
              </a:lnSpc>
            </a:pPr>
            <a:r>
              <a:rPr lang="en-US" sz="5000" dirty="0"/>
              <a:t>Students Learn About Media and Fake News – You Won’t Believe What Happens Next!</a:t>
            </a:r>
          </a:p>
        </p:txBody>
      </p:sp>
      <p:sp>
        <p:nvSpPr>
          <p:cNvPr id="3" name="Subtitle 2">
            <a:extLst>
              <a:ext uri="{FF2B5EF4-FFF2-40B4-BE49-F238E27FC236}">
                <a16:creationId xmlns:a16="http://schemas.microsoft.com/office/drawing/2014/main" id="{4C6F0F8A-B835-DD46-AB11-BEC585BFC8B3}"/>
              </a:ext>
            </a:extLst>
          </p:cNvPr>
          <p:cNvSpPr>
            <a:spLocks noGrp="1"/>
          </p:cNvSpPr>
          <p:nvPr>
            <p:ph type="subTitle" idx="1"/>
          </p:nvPr>
        </p:nvSpPr>
        <p:spPr>
          <a:xfrm>
            <a:off x="7871971" y="999460"/>
            <a:ext cx="3123620" cy="4479852"/>
          </a:xfrm>
        </p:spPr>
        <p:txBody>
          <a:bodyPr anchor="ctr">
            <a:normAutofit/>
          </a:bodyPr>
          <a:lstStyle/>
          <a:p>
            <a:pPr algn="l"/>
            <a:r>
              <a:rPr lang="en-US" dirty="0"/>
              <a:t>‘Media and ‘Fake News’’ project</a:t>
            </a:r>
          </a:p>
          <a:p>
            <a:pPr algn="l"/>
            <a:r>
              <a:rPr lang="en-US" dirty="0"/>
              <a:t>A5 – Lesson 2</a:t>
            </a:r>
          </a:p>
        </p:txBody>
      </p:sp>
      <p:sp>
        <p:nvSpPr>
          <p:cNvPr id="10" name="Isosceles Triangle 9">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Isosceles Triangle 13">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08682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22">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BD82F5-78C6-AF44-8A49-CE8CCC880823}"/>
              </a:ext>
            </a:extLst>
          </p:cNvPr>
          <p:cNvSpPr>
            <a:spLocks noGrp="1"/>
          </p:cNvSpPr>
          <p:nvPr>
            <p:ph type="title"/>
          </p:nvPr>
        </p:nvSpPr>
        <p:spPr>
          <a:xfrm>
            <a:off x="652481" y="1382486"/>
            <a:ext cx="3547581" cy="4093028"/>
          </a:xfrm>
        </p:spPr>
        <p:txBody>
          <a:bodyPr anchor="ctr">
            <a:normAutofit/>
          </a:bodyPr>
          <a:lstStyle/>
          <a:p>
            <a:r>
              <a:rPr lang="en-US" sz="4400" dirty="0"/>
              <a:t>Last class</a:t>
            </a:r>
          </a:p>
        </p:txBody>
      </p:sp>
      <p:grpSp>
        <p:nvGrpSpPr>
          <p:cNvPr id="42" name="Group 24">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26" name="Straight Connector 25">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3" name="Straight Connector 26">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6" name="Rectangle 35">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Content Placeholder 2">
            <a:extLst>
              <a:ext uri="{FF2B5EF4-FFF2-40B4-BE49-F238E27FC236}">
                <a16:creationId xmlns:a16="http://schemas.microsoft.com/office/drawing/2014/main" id="{88342246-7835-4F14-8F0A-EEAFDBA1999C}"/>
              </a:ext>
            </a:extLst>
          </p:cNvPr>
          <p:cNvGraphicFramePr>
            <a:graphicFrameLocks noGrp="1"/>
          </p:cNvGraphicFramePr>
          <p:nvPr>
            <p:ph idx="1"/>
            <p:extLst>
              <p:ext uri="{D42A27DB-BD31-4B8C-83A1-F6EECF244321}">
                <p14:modId xmlns:p14="http://schemas.microsoft.com/office/powerpoint/2010/main" val="282552092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1266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19954-6908-C34A-950D-64BCE20F18A0}"/>
              </a:ext>
            </a:extLst>
          </p:cNvPr>
          <p:cNvSpPr>
            <a:spLocks noGrp="1"/>
          </p:cNvSpPr>
          <p:nvPr>
            <p:ph type="title"/>
          </p:nvPr>
        </p:nvSpPr>
        <p:spPr>
          <a:xfrm>
            <a:off x="677334" y="609600"/>
            <a:ext cx="8596668" cy="1320800"/>
          </a:xfrm>
        </p:spPr>
        <p:txBody>
          <a:bodyPr anchor="t">
            <a:normAutofit/>
          </a:bodyPr>
          <a:lstStyle/>
          <a:p>
            <a:r>
              <a:rPr lang="en-US" dirty="0"/>
              <a:t>Assignment 3</a:t>
            </a:r>
          </a:p>
        </p:txBody>
      </p:sp>
      <p:sp>
        <p:nvSpPr>
          <p:cNvPr id="3" name="Content Placeholder 2">
            <a:extLst>
              <a:ext uri="{FF2B5EF4-FFF2-40B4-BE49-F238E27FC236}">
                <a16:creationId xmlns:a16="http://schemas.microsoft.com/office/drawing/2014/main" id="{5E8FEF95-DC2D-5F45-A9D0-334C3B0046F5}"/>
              </a:ext>
            </a:extLst>
          </p:cNvPr>
          <p:cNvSpPr>
            <a:spLocks noGrp="1"/>
          </p:cNvSpPr>
          <p:nvPr>
            <p:ph idx="1"/>
          </p:nvPr>
        </p:nvSpPr>
        <p:spPr>
          <a:xfrm>
            <a:off x="7152716" y="2160920"/>
            <a:ext cx="2934714" cy="3880773"/>
          </a:xfrm>
        </p:spPr>
        <p:txBody>
          <a:bodyPr>
            <a:normAutofit/>
          </a:bodyPr>
          <a:lstStyle/>
          <a:p>
            <a:r>
              <a:rPr lang="en-US" dirty="0"/>
              <a:t>What stands out about the language in this text?</a:t>
            </a:r>
          </a:p>
          <a:p>
            <a:endParaRPr lang="en-US" dirty="0"/>
          </a:p>
        </p:txBody>
      </p:sp>
      <p:sp>
        <p:nvSpPr>
          <p:cNvPr id="5" name="Tekstvak 4">
            <a:extLst>
              <a:ext uri="{FF2B5EF4-FFF2-40B4-BE49-F238E27FC236}">
                <a16:creationId xmlns:a16="http://schemas.microsoft.com/office/drawing/2014/main" id="{B1DBCAC0-A130-D843-9512-DB08FF96F4EF}"/>
              </a:ext>
            </a:extLst>
          </p:cNvPr>
          <p:cNvSpPr txBox="1"/>
          <p:nvPr/>
        </p:nvSpPr>
        <p:spPr>
          <a:xfrm>
            <a:off x="1346200" y="2578100"/>
            <a:ext cx="1841500" cy="1754326"/>
          </a:xfrm>
          <a:prstGeom prst="rect">
            <a:avLst/>
          </a:prstGeom>
          <a:noFill/>
        </p:spPr>
        <p:txBody>
          <a:bodyPr wrap="square" rtlCol="0">
            <a:spAutoFit/>
          </a:bodyPr>
          <a:lstStyle/>
          <a:p>
            <a:r>
              <a:rPr lang="nl-NL" dirty="0"/>
              <a:t>Paste </a:t>
            </a:r>
            <a:r>
              <a:rPr lang="nl-NL" dirty="0" err="1">
                <a:hlinkClick r:id="rId3"/>
              </a:rPr>
              <a:t>Denzel</a:t>
            </a:r>
            <a:r>
              <a:rPr lang="nl-NL" dirty="0">
                <a:hlinkClick r:id="rId3"/>
              </a:rPr>
              <a:t> Washington Backs </a:t>
            </a:r>
            <a:r>
              <a:rPr lang="nl-NL" dirty="0" err="1">
                <a:hlinkClick r:id="rId3"/>
              </a:rPr>
              <a:t>Trump</a:t>
            </a:r>
            <a:r>
              <a:rPr lang="nl-NL" dirty="0">
                <a:hlinkClick r:id="rId3"/>
              </a:rPr>
              <a:t> in most </a:t>
            </a:r>
            <a:r>
              <a:rPr lang="nl-NL" dirty="0" err="1">
                <a:hlinkClick r:id="rId3"/>
              </a:rPr>
              <a:t>epic</a:t>
            </a:r>
            <a:r>
              <a:rPr lang="nl-NL" dirty="0">
                <a:hlinkClick r:id="rId3"/>
              </a:rPr>
              <a:t> way </a:t>
            </a:r>
            <a:r>
              <a:rPr lang="nl-NL" dirty="0" err="1">
                <a:hlinkClick r:id="rId3"/>
              </a:rPr>
              <a:t>possible</a:t>
            </a:r>
            <a:r>
              <a:rPr lang="nl-NL" dirty="0">
                <a:hlinkClick r:id="rId3"/>
              </a:rPr>
              <a:t> </a:t>
            </a:r>
            <a:r>
              <a:rPr lang="nl-NL" dirty="0" err="1">
                <a:hlinkClick r:id="rId3"/>
              </a:rPr>
              <a:t>news</a:t>
            </a:r>
            <a:r>
              <a:rPr lang="nl-NL" dirty="0">
                <a:hlinkClick r:id="rId3"/>
              </a:rPr>
              <a:t> item link</a:t>
            </a:r>
            <a:endParaRPr lang="nl-NL" dirty="0"/>
          </a:p>
        </p:txBody>
      </p:sp>
    </p:spTree>
    <p:extLst>
      <p:ext uri="{BB962C8B-B14F-4D97-AF65-F5344CB8AC3E}">
        <p14:creationId xmlns:p14="http://schemas.microsoft.com/office/powerpoint/2010/main" val="405571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5B61-9198-5140-8CC6-DD82C29FDEF2}"/>
              </a:ext>
            </a:extLst>
          </p:cNvPr>
          <p:cNvSpPr>
            <a:spLocks noGrp="1"/>
          </p:cNvSpPr>
          <p:nvPr>
            <p:ph type="title"/>
          </p:nvPr>
        </p:nvSpPr>
        <p:spPr/>
        <p:txBody>
          <a:bodyPr/>
          <a:lstStyle/>
          <a:p>
            <a:r>
              <a:rPr lang="en-US" dirty="0"/>
              <a:t>Biased language</a:t>
            </a:r>
          </a:p>
        </p:txBody>
      </p:sp>
      <p:sp>
        <p:nvSpPr>
          <p:cNvPr id="3" name="Content Placeholder 2">
            <a:extLst>
              <a:ext uri="{FF2B5EF4-FFF2-40B4-BE49-F238E27FC236}">
                <a16:creationId xmlns:a16="http://schemas.microsoft.com/office/drawing/2014/main" id="{303BCC85-A79A-FE41-B1B5-7DA7400A297A}"/>
              </a:ext>
            </a:extLst>
          </p:cNvPr>
          <p:cNvSpPr>
            <a:spLocks noGrp="1"/>
          </p:cNvSpPr>
          <p:nvPr>
            <p:ph idx="1"/>
          </p:nvPr>
        </p:nvSpPr>
        <p:spPr/>
        <p:txBody>
          <a:bodyPr>
            <a:normAutofit/>
          </a:bodyPr>
          <a:lstStyle/>
          <a:p>
            <a:r>
              <a:rPr lang="en-US" sz="2400" dirty="0"/>
              <a:t>Register</a:t>
            </a:r>
          </a:p>
          <a:p>
            <a:pPr lvl="1"/>
            <a:r>
              <a:rPr lang="en-US" sz="2200" dirty="0"/>
              <a:t>Informative role of the media</a:t>
            </a:r>
          </a:p>
          <a:p>
            <a:pPr lvl="1"/>
            <a:r>
              <a:rPr lang="en-US" sz="2200" dirty="0"/>
              <a:t>Objectivity</a:t>
            </a:r>
          </a:p>
          <a:p>
            <a:pPr lvl="2"/>
            <a:r>
              <a:rPr lang="en-US" sz="1800" dirty="0"/>
              <a:t>Terrorist attack vs. bombardment</a:t>
            </a:r>
          </a:p>
          <a:p>
            <a:r>
              <a:rPr lang="en-US" sz="2200" dirty="0"/>
              <a:t> Exaggeration</a:t>
            </a:r>
          </a:p>
          <a:p>
            <a:pPr lvl="1"/>
            <a:r>
              <a:rPr lang="en-US" sz="2000" dirty="0"/>
              <a:t>“The most epic way possible”</a:t>
            </a:r>
          </a:p>
          <a:p>
            <a:r>
              <a:rPr lang="en-US" sz="2200" dirty="0"/>
              <a:t>Subjective</a:t>
            </a:r>
          </a:p>
          <a:p>
            <a:pPr lvl="1"/>
            <a:r>
              <a:rPr lang="en-US" sz="2000" dirty="0"/>
              <a:t>“Demonized”</a:t>
            </a:r>
          </a:p>
          <a:p>
            <a:endParaRPr lang="en-US" sz="2200" dirty="0"/>
          </a:p>
        </p:txBody>
      </p:sp>
    </p:spTree>
    <p:extLst>
      <p:ext uri="{BB962C8B-B14F-4D97-AF65-F5344CB8AC3E}">
        <p14:creationId xmlns:p14="http://schemas.microsoft.com/office/powerpoint/2010/main" val="1569553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90325-B300-7745-9AD3-95C80BCE53B7}"/>
              </a:ext>
            </a:extLst>
          </p:cNvPr>
          <p:cNvSpPr>
            <a:spLocks noGrp="1"/>
          </p:cNvSpPr>
          <p:nvPr>
            <p:ph type="title"/>
          </p:nvPr>
        </p:nvSpPr>
        <p:spPr/>
        <p:txBody>
          <a:bodyPr/>
          <a:lstStyle/>
          <a:p>
            <a:r>
              <a:rPr lang="en-US" dirty="0"/>
              <a:t>Assignment 4</a:t>
            </a:r>
          </a:p>
        </p:txBody>
      </p:sp>
      <p:sp>
        <p:nvSpPr>
          <p:cNvPr id="3" name="Content Placeholder 2">
            <a:extLst>
              <a:ext uri="{FF2B5EF4-FFF2-40B4-BE49-F238E27FC236}">
                <a16:creationId xmlns:a16="http://schemas.microsoft.com/office/drawing/2014/main" id="{6C6D65F0-1817-424B-932C-1AA3A5FF4C9F}"/>
              </a:ext>
            </a:extLst>
          </p:cNvPr>
          <p:cNvSpPr>
            <a:spLocks noGrp="1"/>
          </p:cNvSpPr>
          <p:nvPr>
            <p:ph idx="1"/>
          </p:nvPr>
        </p:nvSpPr>
        <p:spPr/>
        <p:txBody>
          <a:bodyPr>
            <a:normAutofit fontScale="92500" lnSpcReduction="20000"/>
          </a:bodyPr>
          <a:lstStyle/>
          <a:p>
            <a:r>
              <a:rPr lang="en-US" sz="2400" dirty="0"/>
              <a:t>Trade the fake news story you brought as your homework with your neighbour. Without discussing the story, complete the following steps. </a:t>
            </a:r>
          </a:p>
          <a:p>
            <a:pPr lvl="1"/>
            <a:r>
              <a:rPr lang="en-US" sz="2000" dirty="0"/>
              <a:t>Step 1: Read the story. </a:t>
            </a:r>
          </a:p>
          <a:p>
            <a:pPr lvl="1"/>
            <a:r>
              <a:rPr lang="en-US" sz="2000" dirty="0"/>
              <a:t>Step 2: Write down how you can tell that the news is fake. </a:t>
            </a:r>
          </a:p>
          <a:p>
            <a:pPr marL="457200" lvl="1" indent="0">
              <a:buNone/>
            </a:pPr>
            <a:endParaRPr lang="en-US" sz="2000" dirty="0"/>
          </a:p>
          <a:p>
            <a:r>
              <a:rPr lang="en-US" sz="2400" dirty="0"/>
              <a:t>When you are both finished, compare your findings with your partner. Explain how you could tell the story was fake and expand your list. </a:t>
            </a:r>
          </a:p>
          <a:p>
            <a:r>
              <a:rPr lang="en-US" sz="2400" dirty="0"/>
              <a:t>Be prepared to report your findings to class. </a:t>
            </a:r>
          </a:p>
          <a:p>
            <a:r>
              <a:rPr lang="en-US" sz="2400" dirty="0"/>
              <a:t>10 minutes</a:t>
            </a:r>
          </a:p>
        </p:txBody>
      </p:sp>
    </p:spTree>
    <p:extLst>
      <p:ext uri="{BB962C8B-B14F-4D97-AF65-F5344CB8AC3E}">
        <p14:creationId xmlns:p14="http://schemas.microsoft.com/office/powerpoint/2010/main" val="3696148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DA5C-9455-0341-A64D-642AA555FC74}"/>
              </a:ext>
            </a:extLst>
          </p:cNvPr>
          <p:cNvSpPr>
            <a:spLocks noGrp="1"/>
          </p:cNvSpPr>
          <p:nvPr>
            <p:ph type="title"/>
          </p:nvPr>
        </p:nvSpPr>
        <p:spPr/>
        <p:txBody>
          <a:bodyPr/>
          <a:lstStyle/>
          <a:p>
            <a:r>
              <a:rPr lang="en-US" dirty="0"/>
              <a:t>Assignment 5</a:t>
            </a:r>
          </a:p>
        </p:txBody>
      </p:sp>
      <p:sp>
        <p:nvSpPr>
          <p:cNvPr id="3" name="Content Placeholder 2">
            <a:extLst>
              <a:ext uri="{FF2B5EF4-FFF2-40B4-BE49-F238E27FC236}">
                <a16:creationId xmlns:a16="http://schemas.microsoft.com/office/drawing/2014/main" id="{63199A92-F05A-2B40-A4B4-7B3A578747DC}"/>
              </a:ext>
            </a:extLst>
          </p:cNvPr>
          <p:cNvSpPr>
            <a:spLocks noGrp="1"/>
          </p:cNvSpPr>
          <p:nvPr>
            <p:ph idx="1"/>
          </p:nvPr>
        </p:nvSpPr>
        <p:spPr/>
        <p:txBody>
          <a:bodyPr/>
          <a:lstStyle/>
          <a:p>
            <a:r>
              <a:rPr lang="en-US" dirty="0"/>
              <a:t>You are going to take a quiz to see if you can recognize fake news stories. Keep your checklist for fake news stories in mind as you work on the next assignment. </a:t>
            </a:r>
          </a:p>
          <a:p>
            <a:r>
              <a:rPr lang="en-US" dirty="0"/>
              <a:t>You have </a:t>
            </a:r>
            <a:r>
              <a:rPr lang="en-US" u="sng" dirty="0"/>
              <a:t>10 minutes </a:t>
            </a:r>
            <a:r>
              <a:rPr lang="en-US" dirty="0"/>
              <a:t>to take the test and check your work (answer sheet in hand-out)</a:t>
            </a:r>
          </a:p>
        </p:txBody>
      </p:sp>
    </p:spTree>
    <p:extLst>
      <p:ext uri="{BB962C8B-B14F-4D97-AF65-F5344CB8AC3E}">
        <p14:creationId xmlns:p14="http://schemas.microsoft.com/office/powerpoint/2010/main" val="4033061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023FE-4CF2-D44E-9E4D-90A7DC33C3FB}"/>
              </a:ext>
            </a:extLst>
          </p:cNvPr>
          <p:cNvSpPr>
            <a:spLocks noGrp="1"/>
          </p:cNvSpPr>
          <p:nvPr>
            <p:ph type="title"/>
          </p:nvPr>
        </p:nvSpPr>
        <p:spPr/>
        <p:txBody>
          <a:bodyPr/>
          <a:lstStyle/>
          <a:p>
            <a:r>
              <a:rPr lang="en-US" dirty="0"/>
              <a:t>Final assignment</a:t>
            </a:r>
          </a:p>
        </p:txBody>
      </p:sp>
      <p:sp>
        <p:nvSpPr>
          <p:cNvPr id="3" name="Content Placeholder 2">
            <a:extLst>
              <a:ext uri="{FF2B5EF4-FFF2-40B4-BE49-F238E27FC236}">
                <a16:creationId xmlns:a16="http://schemas.microsoft.com/office/drawing/2014/main" id="{608D5513-9367-604F-9E88-F9DB02FCC8F7}"/>
              </a:ext>
            </a:extLst>
          </p:cNvPr>
          <p:cNvSpPr>
            <a:spLocks noGrp="1"/>
          </p:cNvSpPr>
          <p:nvPr>
            <p:ph idx="1"/>
          </p:nvPr>
        </p:nvSpPr>
        <p:spPr/>
        <p:txBody>
          <a:bodyPr>
            <a:normAutofit/>
          </a:bodyPr>
          <a:lstStyle/>
          <a:p>
            <a:r>
              <a:rPr lang="en-US" sz="2400" dirty="0"/>
              <a:t>As an exit ticket, hand in your choice for the final assignment. </a:t>
            </a:r>
          </a:p>
          <a:p>
            <a:endParaRPr lang="en-US" sz="2400" dirty="0"/>
          </a:p>
          <a:p>
            <a:r>
              <a:rPr lang="en-US" sz="2400" dirty="0"/>
              <a:t>Next 3 lessons: work in pairs on final assignment in computer room.</a:t>
            </a:r>
          </a:p>
          <a:p>
            <a:endParaRPr lang="en-US" sz="2400" dirty="0"/>
          </a:p>
          <a:p>
            <a:r>
              <a:rPr lang="en-US" sz="2400" dirty="0"/>
              <a:t>Questions? </a:t>
            </a:r>
          </a:p>
        </p:txBody>
      </p:sp>
    </p:spTree>
    <p:extLst>
      <p:ext uri="{BB962C8B-B14F-4D97-AF65-F5344CB8AC3E}">
        <p14:creationId xmlns:p14="http://schemas.microsoft.com/office/powerpoint/2010/main" val="48717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98D67E92-7F61-154C-B639-A219F06503FC}"/>
              </a:ext>
            </a:extLst>
          </p:cNvPr>
          <p:cNvSpPr>
            <a:spLocks noGrp="1"/>
          </p:cNvSpPr>
          <p:nvPr>
            <p:ph idx="1"/>
          </p:nvPr>
        </p:nvSpPr>
        <p:spPr/>
        <p:txBody>
          <a:bodyPr/>
          <a:lstStyle/>
          <a:p>
            <a:r>
              <a:rPr lang="nl-NL" dirty="0"/>
              <a:t>Paste </a:t>
            </a:r>
            <a:r>
              <a:rPr lang="nl-NL" dirty="0">
                <a:hlinkClick r:id="rId3"/>
              </a:rPr>
              <a:t>George Washington picture</a:t>
            </a:r>
            <a:endParaRPr lang="nl-NL" dirty="0"/>
          </a:p>
        </p:txBody>
      </p:sp>
    </p:spTree>
    <p:extLst>
      <p:ext uri="{BB962C8B-B14F-4D97-AF65-F5344CB8AC3E}">
        <p14:creationId xmlns:p14="http://schemas.microsoft.com/office/powerpoint/2010/main" val="12306557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1CF1-0FDF-5E47-9EAB-52F0979D6FA5}"/>
              </a:ext>
            </a:extLst>
          </p:cNvPr>
          <p:cNvSpPr>
            <a:spLocks noGrp="1"/>
          </p:cNvSpPr>
          <p:nvPr>
            <p:ph type="title"/>
          </p:nvPr>
        </p:nvSpPr>
        <p:spPr/>
        <p:txBody>
          <a:bodyPr/>
          <a:lstStyle/>
          <a:p>
            <a:r>
              <a:rPr lang="en-US" dirty="0"/>
              <a:t>Sources</a:t>
            </a:r>
          </a:p>
        </p:txBody>
      </p:sp>
      <p:sp>
        <p:nvSpPr>
          <p:cNvPr id="3" name="Content Placeholder 2">
            <a:extLst>
              <a:ext uri="{FF2B5EF4-FFF2-40B4-BE49-F238E27FC236}">
                <a16:creationId xmlns:a16="http://schemas.microsoft.com/office/drawing/2014/main" id="{84C2752B-6A86-CE43-BCEA-3D9E73C584F7}"/>
              </a:ext>
            </a:extLst>
          </p:cNvPr>
          <p:cNvSpPr>
            <a:spLocks noGrp="1"/>
          </p:cNvSpPr>
          <p:nvPr>
            <p:ph idx="1"/>
          </p:nvPr>
        </p:nvSpPr>
        <p:spPr/>
        <p:txBody>
          <a:bodyPr/>
          <a:lstStyle/>
          <a:p>
            <a:r>
              <a:rPr lang="en-US" dirty="0"/>
              <a:t>Hillary news story. </a:t>
            </a:r>
            <a:r>
              <a:rPr lang="en-US" dirty="0">
                <a:hlinkClick r:id="rId2"/>
              </a:rPr>
              <a:t>https://bgr.com/2016/11/16/facebook-fake-news-articles/</a:t>
            </a:r>
            <a:endParaRPr lang="en-US" dirty="0"/>
          </a:p>
          <a:p>
            <a:r>
              <a:rPr lang="en-US" dirty="0"/>
              <a:t>Boston Globe. </a:t>
            </a:r>
            <a:r>
              <a:rPr lang="en-US" dirty="0">
                <a:hlinkClick r:id="rId3"/>
              </a:rPr>
              <a:t>https://images.app.goo.gl/mAomrUUTxJmnpaM19</a:t>
            </a:r>
            <a:r>
              <a:rPr lang="en-US" dirty="0"/>
              <a:t> </a:t>
            </a:r>
          </a:p>
          <a:p>
            <a:r>
              <a:rPr lang="en-US" dirty="0"/>
              <a:t>Nixon resigns. </a:t>
            </a:r>
            <a:r>
              <a:rPr lang="en-US" dirty="0">
                <a:hlinkClick r:id="rId4"/>
              </a:rPr>
              <a:t>https://images.app.goo.gl/ywUxNHhd543N9QCA6</a:t>
            </a:r>
            <a:endParaRPr lang="en-US" dirty="0"/>
          </a:p>
          <a:p>
            <a:r>
              <a:rPr lang="en-US" dirty="0"/>
              <a:t>Donald Trump tweet. </a:t>
            </a:r>
            <a:r>
              <a:rPr lang="en-US" dirty="0">
                <a:hlinkClick r:id="rId5"/>
              </a:rPr>
              <a:t>https://images.app.goo.gl/Q5m8zMZSeW2qUh8t5</a:t>
            </a:r>
            <a:endParaRPr lang="en-US" dirty="0"/>
          </a:p>
          <a:p>
            <a:r>
              <a:rPr lang="en-US" dirty="0"/>
              <a:t>George Washington quote. </a:t>
            </a:r>
            <a:r>
              <a:rPr lang="en-US" dirty="0">
                <a:hlinkClick r:id="rId6"/>
              </a:rPr>
              <a:t>https://images.app.goo.gl/dGt8yjSvqmrqNAbz7</a:t>
            </a:r>
            <a:r>
              <a:rPr lang="en-US" dirty="0"/>
              <a:t> </a:t>
            </a:r>
          </a:p>
        </p:txBody>
      </p:sp>
    </p:spTree>
    <p:extLst>
      <p:ext uri="{BB962C8B-B14F-4D97-AF65-F5344CB8AC3E}">
        <p14:creationId xmlns:p14="http://schemas.microsoft.com/office/powerpoint/2010/main" val="1664868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5" name="Straight Connector 18">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65CFFE1-9A75-644B-8865-858FFDD1A77F}"/>
              </a:ext>
            </a:extLst>
          </p:cNvPr>
          <p:cNvSpPr>
            <a:spLocks noGrp="1"/>
          </p:cNvSpPr>
          <p:nvPr>
            <p:ph type="title"/>
          </p:nvPr>
        </p:nvSpPr>
        <p:spPr>
          <a:xfrm>
            <a:off x="643467" y="816638"/>
            <a:ext cx="3367359" cy="5224724"/>
          </a:xfrm>
        </p:spPr>
        <p:txBody>
          <a:bodyPr anchor="ctr">
            <a:normAutofit/>
          </a:bodyPr>
          <a:lstStyle/>
          <a:p>
            <a:r>
              <a:rPr lang="en-US" dirty="0"/>
              <a:t>Start of 5-lesson project ‘Media and ‘Fake News’’</a:t>
            </a:r>
            <a:br>
              <a:rPr lang="en-US" dirty="0"/>
            </a:br>
            <a:endParaRPr lang="en-US" dirty="0"/>
          </a:p>
        </p:txBody>
      </p:sp>
      <p:sp>
        <p:nvSpPr>
          <p:cNvPr id="26" name="Content Placeholder 2">
            <a:extLst>
              <a:ext uri="{FF2B5EF4-FFF2-40B4-BE49-F238E27FC236}">
                <a16:creationId xmlns:a16="http://schemas.microsoft.com/office/drawing/2014/main" id="{0B7801F2-0800-7B4B-A53E-2C3C62DEC965}"/>
              </a:ext>
            </a:extLst>
          </p:cNvPr>
          <p:cNvSpPr>
            <a:spLocks noGrp="1"/>
          </p:cNvSpPr>
          <p:nvPr>
            <p:ph idx="1"/>
          </p:nvPr>
        </p:nvSpPr>
        <p:spPr>
          <a:xfrm>
            <a:off x="4654295" y="816638"/>
            <a:ext cx="4619706" cy="5224724"/>
          </a:xfrm>
        </p:spPr>
        <p:txBody>
          <a:bodyPr anchor="ctr">
            <a:normAutofit/>
          </a:bodyPr>
          <a:lstStyle/>
          <a:p>
            <a:r>
              <a:rPr lang="en-US" dirty="0"/>
              <a:t>At the end of this project, you can name the various roles of the media and why they are important for a democracy.</a:t>
            </a:r>
          </a:p>
          <a:p>
            <a:r>
              <a:rPr lang="en-US" dirty="0"/>
              <a:t>At the end of this project, you know how to recognize and identify ‘fake news’ stories. </a:t>
            </a:r>
          </a:p>
          <a:p>
            <a:r>
              <a:rPr lang="en-US" dirty="0"/>
              <a:t>At the end of this project, you are able to present your critical thinking regarding these news stories regarding fake news and media in the form of the final assignment.</a:t>
            </a:r>
          </a:p>
          <a:p>
            <a:endParaRPr lang="en-US" dirty="0"/>
          </a:p>
        </p:txBody>
      </p:sp>
      <p:sp>
        <p:nvSpPr>
          <p:cNvPr id="5" name="TextBox 4">
            <a:extLst>
              <a:ext uri="{FF2B5EF4-FFF2-40B4-BE49-F238E27FC236}">
                <a16:creationId xmlns:a16="http://schemas.microsoft.com/office/drawing/2014/main" id="{3CF68D07-BB0B-4F4A-837C-40678D4E8451}"/>
              </a:ext>
            </a:extLst>
          </p:cNvPr>
          <p:cNvSpPr txBox="1"/>
          <p:nvPr/>
        </p:nvSpPr>
        <p:spPr>
          <a:xfrm>
            <a:off x="2092816" y="2905780"/>
            <a:ext cx="5122957" cy="523220"/>
          </a:xfrm>
          <a:prstGeom prst="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800" dirty="0">
                <a:solidFill>
                  <a:srgbClr val="FF0000"/>
                </a:solidFill>
              </a:rPr>
              <a:t>Why are we doing this project?</a:t>
            </a:r>
          </a:p>
        </p:txBody>
      </p:sp>
    </p:spTree>
    <p:extLst>
      <p:ext uri="{BB962C8B-B14F-4D97-AF65-F5344CB8AC3E}">
        <p14:creationId xmlns:p14="http://schemas.microsoft.com/office/powerpoint/2010/main" val="314259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1089A-0DF5-A04C-B21E-34D2253D11B2}"/>
              </a:ext>
            </a:extLst>
          </p:cNvPr>
          <p:cNvSpPr>
            <a:spLocks noGrp="1"/>
          </p:cNvSpPr>
          <p:nvPr>
            <p:ph type="title"/>
          </p:nvPr>
        </p:nvSpPr>
        <p:spPr/>
        <p:txBody>
          <a:bodyPr/>
          <a:lstStyle/>
          <a:p>
            <a:r>
              <a:rPr lang="en-US" dirty="0"/>
              <a:t>Structure of the project</a:t>
            </a:r>
          </a:p>
        </p:txBody>
      </p:sp>
      <p:sp>
        <p:nvSpPr>
          <p:cNvPr id="3" name="Content Placeholder 2">
            <a:extLst>
              <a:ext uri="{FF2B5EF4-FFF2-40B4-BE49-F238E27FC236}">
                <a16:creationId xmlns:a16="http://schemas.microsoft.com/office/drawing/2014/main" id="{F48F4CE9-9A7E-E449-9816-8C2E96734BCD}"/>
              </a:ext>
            </a:extLst>
          </p:cNvPr>
          <p:cNvSpPr>
            <a:spLocks noGrp="1"/>
          </p:cNvSpPr>
          <p:nvPr>
            <p:ph idx="1"/>
          </p:nvPr>
        </p:nvSpPr>
        <p:spPr/>
        <p:txBody>
          <a:bodyPr/>
          <a:lstStyle/>
          <a:p>
            <a:r>
              <a:rPr lang="en-US" dirty="0"/>
              <a:t>Lesson 1 + 2 = background information</a:t>
            </a:r>
          </a:p>
          <a:p>
            <a:r>
              <a:rPr lang="en-US" dirty="0"/>
              <a:t>Lesson 3, 4 &amp; 5 = working in pairs on your final assignment. </a:t>
            </a:r>
          </a:p>
          <a:p>
            <a:endParaRPr lang="en-US" dirty="0"/>
          </a:p>
          <a:p>
            <a:r>
              <a:rPr lang="en-US" dirty="0"/>
              <a:t>Most important skills:</a:t>
            </a:r>
          </a:p>
          <a:p>
            <a:pPr marL="0" indent="0">
              <a:buNone/>
            </a:pPr>
            <a:r>
              <a:rPr lang="en-US" dirty="0"/>
              <a:t>	Level of English, originality, critical thinking and research abilities. </a:t>
            </a:r>
          </a:p>
          <a:p>
            <a:endParaRPr lang="en-US" dirty="0"/>
          </a:p>
          <a:p>
            <a:r>
              <a:rPr lang="en-US" dirty="0"/>
              <a:t>Deadline: </a:t>
            </a:r>
          </a:p>
        </p:txBody>
      </p:sp>
    </p:spTree>
    <p:extLst>
      <p:ext uri="{BB962C8B-B14F-4D97-AF65-F5344CB8AC3E}">
        <p14:creationId xmlns:p14="http://schemas.microsoft.com/office/powerpoint/2010/main" val="2473368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8AAB7-048F-5247-92F9-B44174EABF36}"/>
              </a:ext>
            </a:extLst>
          </p:cNvPr>
          <p:cNvSpPr>
            <a:spLocks noGrp="1"/>
          </p:cNvSpPr>
          <p:nvPr>
            <p:ph type="title"/>
          </p:nvPr>
        </p:nvSpPr>
        <p:spPr/>
        <p:txBody>
          <a:bodyPr/>
          <a:lstStyle/>
          <a:p>
            <a:r>
              <a:rPr lang="en-US" dirty="0"/>
              <a:t>Project outline</a:t>
            </a:r>
          </a:p>
        </p:txBody>
      </p:sp>
      <p:sp>
        <p:nvSpPr>
          <p:cNvPr id="3" name="Content Placeholder 2">
            <a:extLst>
              <a:ext uri="{FF2B5EF4-FFF2-40B4-BE49-F238E27FC236}">
                <a16:creationId xmlns:a16="http://schemas.microsoft.com/office/drawing/2014/main" id="{6DE11E58-963D-7B4C-BF95-7C1B8B5499DD}"/>
              </a:ext>
            </a:extLst>
          </p:cNvPr>
          <p:cNvSpPr>
            <a:spLocks noGrp="1"/>
          </p:cNvSpPr>
          <p:nvPr>
            <p:ph idx="1"/>
          </p:nvPr>
        </p:nvSpPr>
        <p:spPr/>
        <p:txBody>
          <a:bodyPr/>
          <a:lstStyle/>
          <a:p>
            <a:r>
              <a:rPr lang="en-US" dirty="0"/>
              <a:t>Lesson 1</a:t>
            </a:r>
          </a:p>
          <a:p>
            <a:pPr lvl="1"/>
            <a:r>
              <a:rPr lang="en-US" dirty="0"/>
              <a:t>What is the role of the media? How has the media changed over the past years? What is fake news?</a:t>
            </a:r>
          </a:p>
          <a:p>
            <a:r>
              <a:rPr lang="en-US" dirty="0"/>
              <a:t>Lesson 2</a:t>
            </a:r>
          </a:p>
          <a:p>
            <a:pPr lvl="1"/>
            <a:r>
              <a:rPr lang="en-US" dirty="0"/>
              <a:t>How can you spot a fake news story?</a:t>
            </a:r>
          </a:p>
          <a:p>
            <a:r>
              <a:rPr lang="en-US" dirty="0"/>
              <a:t>Lesson 3-5</a:t>
            </a:r>
          </a:p>
          <a:p>
            <a:pPr lvl="1"/>
            <a:r>
              <a:rPr lang="en-US" dirty="0"/>
              <a:t>Final project; independent research with a partner.</a:t>
            </a:r>
          </a:p>
        </p:txBody>
      </p:sp>
    </p:spTree>
    <p:extLst>
      <p:ext uri="{BB962C8B-B14F-4D97-AF65-F5344CB8AC3E}">
        <p14:creationId xmlns:p14="http://schemas.microsoft.com/office/powerpoint/2010/main" val="1615493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FBD503-A7B8-B945-A772-03C7EDB73DFA}"/>
              </a:ext>
            </a:extLst>
          </p:cNvPr>
          <p:cNvSpPr>
            <a:spLocks noGrp="1"/>
          </p:cNvSpPr>
          <p:nvPr>
            <p:ph type="title"/>
          </p:nvPr>
        </p:nvSpPr>
        <p:spPr>
          <a:xfrm>
            <a:off x="652481" y="1382486"/>
            <a:ext cx="3547581" cy="4093028"/>
          </a:xfrm>
        </p:spPr>
        <p:txBody>
          <a:bodyPr anchor="ctr">
            <a:normAutofit/>
          </a:bodyPr>
          <a:lstStyle/>
          <a:p>
            <a:r>
              <a:rPr lang="en-US" sz="4400" dirty="0"/>
              <a:t>What is the role of the media?</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18F3ECA-A894-4BE0-8D13-BA6A488DD050}"/>
              </a:ext>
            </a:extLst>
          </p:cNvPr>
          <p:cNvGraphicFramePr>
            <a:graphicFrameLocks noGrp="1"/>
          </p:cNvGraphicFramePr>
          <p:nvPr>
            <p:ph idx="1"/>
            <p:extLst>
              <p:ext uri="{D42A27DB-BD31-4B8C-83A1-F6EECF244321}">
                <p14:modId xmlns:p14="http://schemas.microsoft.com/office/powerpoint/2010/main" val="53766242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030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7664F850-BA8B-47AE-B11A-225CAB8969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0" name="Straight Connector 39">
              <a:extLst>
                <a:ext uri="{FF2B5EF4-FFF2-40B4-BE49-F238E27FC236}">
                  <a16:creationId xmlns:a16="http://schemas.microsoft.com/office/drawing/2014/main" id="{634FC909-7343-4DEC-920F-098F56B476F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a:extLst>
                <a:ext uri="{FF2B5EF4-FFF2-40B4-BE49-F238E27FC236}">
                  <a16:creationId xmlns:a16="http://schemas.microsoft.com/office/drawing/2014/main" id="{24F22DB2-7E27-4CF7-8B17-254ECB9AE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2" name="Rectangle 23">
              <a:extLst>
                <a:ext uri="{FF2B5EF4-FFF2-40B4-BE49-F238E27FC236}">
                  <a16:creationId xmlns:a16="http://schemas.microsoft.com/office/drawing/2014/main" id="{C6E593B3-91A3-4687-8B8D-FE37A3714F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5">
              <a:extLst>
                <a:ext uri="{FF2B5EF4-FFF2-40B4-BE49-F238E27FC236}">
                  <a16:creationId xmlns:a16="http://schemas.microsoft.com/office/drawing/2014/main" id="{0C25B431-5C97-4B8D-B0A3-BFB8133C71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Isosceles Triangle 43">
              <a:extLst>
                <a:ext uri="{FF2B5EF4-FFF2-40B4-BE49-F238E27FC236}">
                  <a16:creationId xmlns:a16="http://schemas.microsoft.com/office/drawing/2014/main" id="{CA37B366-497E-4CB8-A678-A770CE2BD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7">
              <a:extLst>
                <a:ext uri="{FF2B5EF4-FFF2-40B4-BE49-F238E27FC236}">
                  <a16:creationId xmlns:a16="http://schemas.microsoft.com/office/drawing/2014/main" id="{CF707EDC-52B2-4D5C-8EC3-71C66EE8B3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BF8E2DE7-7466-4EDF-8D69-BCA91A88D3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229C2E15-76CD-409E-9D6B-10DAD8881E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47">
              <a:extLst>
                <a:ext uri="{FF2B5EF4-FFF2-40B4-BE49-F238E27FC236}">
                  <a16:creationId xmlns:a16="http://schemas.microsoft.com/office/drawing/2014/main" id="{89A24369-AC96-4A98-AD98-47A7217ECC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48">
              <a:extLst>
                <a:ext uri="{FF2B5EF4-FFF2-40B4-BE49-F238E27FC236}">
                  <a16:creationId xmlns:a16="http://schemas.microsoft.com/office/drawing/2014/main" id="{7D0DF9A3-4628-42F6-B0A4-44D97617E0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1" name="Rectangle 50">
            <a:extLst>
              <a:ext uri="{FF2B5EF4-FFF2-40B4-BE49-F238E27FC236}">
                <a16:creationId xmlns:a16="http://schemas.microsoft.com/office/drawing/2014/main" id="{7459C506-5F4B-4B75-9218-C7C3F87FA8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BC659EEB-C3AE-4544-8263-417009DCDF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4" name="Straight Connector 53">
              <a:extLst>
                <a:ext uri="{FF2B5EF4-FFF2-40B4-BE49-F238E27FC236}">
                  <a16:creationId xmlns:a16="http://schemas.microsoft.com/office/drawing/2014/main" id="{D99DB6C6-36F9-4576-A558-95153EADBE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5" name="Rectangle 23">
              <a:extLst>
                <a:ext uri="{FF2B5EF4-FFF2-40B4-BE49-F238E27FC236}">
                  <a16:creationId xmlns:a16="http://schemas.microsoft.com/office/drawing/2014/main" id="{694E7916-EDE4-4B50-A4A1-6B28FDD4D9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Rectangle 25">
              <a:extLst>
                <a:ext uri="{FF2B5EF4-FFF2-40B4-BE49-F238E27FC236}">
                  <a16:creationId xmlns:a16="http://schemas.microsoft.com/office/drawing/2014/main" id="{6F6CB7BB-4370-4173-97F8-F636C0F149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56">
              <a:extLst>
                <a:ext uri="{FF2B5EF4-FFF2-40B4-BE49-F238E27FC236}">
                  <a16:creationId xmlns:a16="http://schemas.microsoft.com/office/drawing/2014/main" id="{B0F590BB-1F51-4138-A2D4-2E483C84FB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7">
              <a:extLst>
                <a:ext uri="{FF2B5EF4-FFF2-40B4-BE49-F238E27FC236}">
                  <a16:creationId xmlns:a16="http://schemas.microsoft.com/office/drawing/2014/main" id="{4A492863-9797-45A2-BAB3-514F10C5F2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Rectangle 28">
              <a:extLst>
                <a:ext uri="{FF2B5EF4-FFF2-40B4-BE49-F238E27FC236}">
                  <a16:creationId xmlns:a16="http://schemas.microsoft.com/office/drawing/2014/main" id="{7C1E33F6-6D0F-4ECF-92F4-6F71D8BAF3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9">
              <a:extLst>
                <a:ext uri="{FF2B5EF4-FFF2-40B4-BE49-F238E27FC236}">
                  <a16:creationId xmlns:a16="http://schemas.microsoft.com/office/drawing/2014/main" id="{73EEEA64-7411-474B-BD0E-60C24B3F4E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Isosceles Triangle 60">
              <a:extLst>
                <a:ext uri="{FF2B5EF4-FFF2-40B4-BE49-F238E27FC236}">
                  <a16:creationId xmlns:a16="http://schemas.microsoft.com/office/drawing/2014/main" id="{4F82A6DD-92BB-4443-B5A5-05240DD558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Isosceles Triangle 61">
              <a:extLst>
                <a:ext uri="{FF2B5EF4-FFF2-40B4-BE49-F238E27FC236}">
                  <a16:creationId xmlns:a16="http://schemas.microsoft.com/office/drawing/2014/main" id="{79832BCB-1DCF-46AC-9FFA-170791668D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4" name="Rectangle 63">
            <a:extLst>
              <a:ext uri="{FF2B5EF4-FFF2-40B4-BE49-F238E27FC236}">
                <a16:creationId xmlns:a16="http://schemas.microsoft.com/office/drawing/2014/main" id="{4E74DA95-CD7A-4D5E-9D27-67A759CE7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6" name="Straight Connector 65">
            <a:extLst>
              <a:ext uri="{FF2B5EF4-FFF2-40B4-BE49-F238E27FC236}">
                <a16:creationId xmlns:a16="http://schemas.microsoft.com/office/drawing/2014/main" id="{14AA3B5C-0C55-4FFF-9C45-8F9F7C074A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81305" y="1650669"/>
            <a:ext cx="0" cy="3431969"/>
          </a:xfrm>
          <a:prstGeom prst="line">
            <a:avLst/>
          </a:prstGeom>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0E6EF5EE-17B6-D444-A1E5-BFCBBDE17136}"/>
              </a:ext>
            </a:extLst>
          </p:cNvPr>
          <p:cNvSpPr>
            <a:spLocks noGrp="1"/>
          </p:cNvSpPr>
          <p:nvPr>
            <p:ph idx="1"/>
          </p:nvPr>
        </p:nvSpPr>
        <p:spPr/>
        <p:txBody>
          <a:bodyPr/>
          <a:lstStyle/>
          <a:p>
            <a:r>
              <a:rPr lang="nl-NL" dirty="0" err="1"/>
              <a:t>Left</a:t>
            </a:r>
            <a:r>
              <a:rPr lang="nl-NL" dirty="0"/>
              <a:t> side: paste </a:t>
            </a:r>
            <a:r>
              <a:rPr lang="nl-NL" dirty="0">
                <a:hlinkClick r:id="rId3"/>
              </a:rPr>
              <a:t>Nixon </a:t>
            </a:r>
            <a:r>
              <a:rPr lang="nl-NL" dirty="0" err="1">
                <a:hlinkClick r:id="rId3"/>
              </a:rPr>
              <a:t>news</a:t>
            </a:r>
            <a:r>
              <a:rPr lang="nl-NL" dirty="0">
                <a:hlinkClick r:id="rId3"/>
              </a:rPr>
              <a:t> item link</a:t>
            </a:r>
            <a:endParaRPr lang="nl-NL" dirty="0"/>
          </a:p>
          <a:p>
            <a:r>
              <a:rPr lang="nl-NL" dirty="0"/>
              <a:t>Right side: paste </a:t>
            </a:r>
            <a:r>
              <a:rPr lang="nl-NL" dirty="0">
                <a:hlinkClick r:id="rId4"/>
              </a:rPr>
              <a:t>Boston Globe </a:t>
            </a:r>
            <a:r>
              <a:rPr lang="nl-NL" dirty="0" err="1">
                <a:hlinkClick r:id="rId4"/>
              </a:rPr>
              <a:t>news</a:t>
            </a:r>
            <a:r>
              <a:rPr lang="nl-NL" dirty="0">
                <a:hlinkClick r:id="rId4"/>
              </a:rPr>
              <a:t> item link</a:t>
            </a:r>
            <a:endParaRPr lang="nl-NL" dirty="0"/>
          </a:p>
        </p:txBody>
      </p:sp>
    </p:spTree>
    <p:extLst>
      <p:ext uri="{BB962C8B-B14F-4D97-AF65-F5344CB8AC3E}">
        <p14:creationId xmlns:p14="http://schemas.microsoft.com/office/powerpoint/2010/main" val="50339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F80F6-5986-5940-819C-A275B62D04CA}"/>
              </a:ext>
            </a:extLst>
          </p:cNvPr>
          <p:cNvSpPr>
            <a:spLocks noGrp="1"/>
          </p:cNvSpPr>
          <p:nvPr>
            <p:ph type="title"/>
          </p:nvPr>
        </p:nvSpPr>
        <p:spPr/>
        <p:txBody>
          <a:bodyPr/>
          <a:lstStyle/>
          <a:p>
            <a:r>
              <a:rPr lang="en-US" dirty="0"/>
              <a:t>Assignment 1</a:t>
            </a:r>
          </a:p>
        </p:txBody>
      </p:sp>
      <p:sp>
        <p:nvSpPr>
          <p:cNvPr id="3" name="Content Placeholder 2">
            <a:extLst>
              <a:ext uri="{FF2B5EF4-FFF2-40B4-BE49-F238E27FC236}">
                <a16:creationId xmlns:a16="http://schemas.microsoft.com/office/drawing/2014/main" id="{9BD78B6B-0DA0-294A-B559-66D6CCDD0DEE}"/>
              </a:ext>
            </a:extLst>
          </p:cNvPr>
          <p:cNvSpPr>
            <a:spLocks noGrp="1"/>
          </p:cNvSpPr>
          <p:nvPr>
            <p:ph idx="1"/>
          </p:nvPr>
        </p:nvSpPr>
        <p:spPr/>
        <p:txBody>
          <a:bodyPr>
            <a:normAutofit lnSpcReduction="10000"/>
          </a:bodyPr>
          <a:lstStyle/>
          <a:p>
            <a:r>
              <a:rPr lang="en-US" dirty="0"/>
              <a:t>Write the story of a day in the life of a regular boy or girl your age on a school day. </a:t>
            </a:r>
          </a:p>
          <a:p>
            <a:r>
              <a:rPr lang="en-US" dirty="0"/>
              <a:t>Make sure to include all the times and different types of media they consume over the course of the day (tv, newspapers, news websites, etc.). </a:t>
            </a:r>
          </a:p>
          <a:p>
            <a:r>
              <a:rPr lang="en-US" dirty="0"/>
              <a:t>One of you writes the story as if it is set in the 1980’s, the other writes it in today’s setting (2019). For the 2019 story, draw from your personal experience. </a:t>
            </a:r>
          </a:p>
          <a:p>
            <a:r>
              <a:rPr lang="en-US" dirty="0"/>
              <a:t>Begin with this sentence: </a:t>
            </a:r>
            <a:r>
              <a:rPr lang="en-US" i="1" dirty="0"/>
              <a:t>“As he/she got up, the first thing he/she did was…” </a:t>
            </a:r>
            <a:endParaRPr lang="en-US" dirty="0"/>
          </a:p>
          <a:p>
            <a:r>
              <a:rPr lang="en-US" dirty="0"/>
              <a:t>When you are done…</a:t>
            </a:r>
          </a:p>
          <a:p>
            <a:pPr lvl="1"/>
            <a:r>
              <a:rPr lang="en-US" dirty="0"/>
              <a:t>1. Compare your stories. When does each main character use media and what type? 2. What are the differences between story 1 and 2? </a:t>
            </a:r>
          </a:p>
          <a:p>
            <a:r>
              <a:rPr lang="en-US" dirty="0"/>
              <a:t>12 minutes.</a:t>
            </a:r>
          </a:p>
          <a:p>
            <a:endParaRPr lang="en-US" dirty="0"/>
          </a:p>
          <a:p>
            <a:endParaRPr lang="en-US" dirty="0"/>
          </a:p>
        </p:txBody>
      </p:sp>
    </p:spTree>
    <p:extLst>
      <p:ext uri="{BB962C8B-B14F-4D97-AF65-F5344CB8AC3E}">
        <p14:creationId xmlns:p14="http://schemas.microsoft.com/office/powerpoint/2010/main" val="2460948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4" name="Straight Connector 2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4" name="Rectangle 3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F7B0A577-E4FF-E74C-AE6D-815F5E4154FA}"/>
              </a:ext>
            </a:extLst>
          </p:cNvPr>
          <p:cNvSpPr/>
          <p:nvPr/>
        </p:nvSpPr>
        <p:spPr>
          <a:xfrm>
            <a:off x="2277160" y="2174126"/>
            <a:ext cx="7484549" cy="1862048"/>
          </a:xfrm>
          <a:prstGeom prst="rect">
            <a:avLst/>
          </a:prstGeom>
          <a:noFill/>
        </p:spPr>
        <p:txBody>
          <a:bodyPr wrap="none" lIns="91440" tIns="45720" rIns="91440" bIns="45720">
            <a:spAutoFit/>
          </a:bodyPr>
          <a:lstStyle/>
          <a:p>
            <a:pPr algn="ctr"/>
            <a:r>
              <a:rPr lang="en-US" sz="11500" b="1" cap="none" spc="0" dirty="0">
                <a:ln w="22225">
                  <a:solidFill>
                    <a:schemeClr val="accent2"/>
                  </a:solidFill>
                  <a:prstDash val="solid"/>
                </a:ln>
                <a:solidFill>
                  <a:schemeClr val="accent2">
                    <a:lumMod val="40000"/>
                    <a:lumOff val="60000"/>
                  </a:schemeClr>
                </a:solidFill>
                <a:effectLst/>
              </a:rPr>
              <a:t>Fake News</a:t>
            </a:r>
          </a:p>
        </p:txBody>
      </p:sp>
      <p:sp>
        <p:nvSpPr>
          <p:cNvPr id="5" name="Tijdelijke aanduiding voor inhoud 4">
            <a:extLst>
              <a:ext uri="{FF2B5EF4-FFF2-40B4-BE49-F238E27FC236}">
                <a16:creationId xmlns:a16="http://schemas.microsoft.com/office/drawing/2014/main" id="{BD2C2C3E-5CB8-E041-BE28-E29D9FEC5EFD}"/>
              </a:ext>
            </a:extLst>
          </p:cNvPr>
          <p:cNvSpPr>
            <a:spLocks noGrp="1"/>
          </p:cNvSpPr>
          <p:nvPr>
            <p:ph idx="1"/>
          </p:nvPr>
        </p:nvSpPr>
        <p:spPr/>
        <p:txBody>
          <a:bodyPr/>
          <a:lstStyle/>
          <a:p>
            <a:pPr marL="0" indent="0">
              <a:buNone/>
            </a:pPr>
            <a:r>
              <a:rPr lang="nl-NL" dirty="0" err="1"/>
              <a:t>Left</a:t>
            </a:r>
            <a:r>
              <a:rPr lang="nl-NL" dirty="0"/>
              <a:t> side of </a:t>
            </a:r>
            <a:r>
              <a:rPr lang="nl-NL" dirty="0" err="1"/>
              <a:t>this</a:t>
            </a:r>
            <a:r>
              <a:rPr lang="nl-NL" dirty="0"/>
              <a:t> slide: paste copy of Hillary </a:t>
            </a:r>
            <a:r>
              <a:rPr lang="nl-NL" dirty="0">
                <a:hlinkClick r:id="rId3"/>
              </a:rPr>
              <a:t>news item link</a:t>
            </a:r>
            <a:endParaRPr lang="nl-NL" dirty="0"/>
          </a:p>
          <a:p>
            <a:pPr marL="0" indent="0">
              <a:buNone/>
            </a:pPr>
            <a:r>
              <a:rPr lang="nl-NL" dirty="0"/>
              <a:t>Right side of </a:t>
            </a:r>
            <a:r>
              <a:rPr lang="nl-NL" dirty="0" err="1"/>
              <a:t>this</a:t>
            </a:r>
            <a:r>
              <a:rPr lang="nl-NL" dirty="0"/>
              <a:t> slide: past copy of </a:t>
            </a:r>
            <a:r>
              <a:rPr lang="nl-NL" dirty="0" err="1"/>
              <a:t>Trump</a:t>
            </a:r>
            <a:r>
              <a:rPr lang="nl-NL" dirty="0"/>
              <a:t> </a:t>
            </a:r>
            <a:r>
              <a:rPr lang="nl-NL" dirty="0">
                <a:hlinkClick r:id="rId4"/>
              </a:rPr>
              <a:t>news item link</a:t>
            </a:r>
            <a:endParaRPr lang="nl-NL" dirty="0"/>
          </a:p>
        </p:txBody>
      </p:sp>
    </p:spTree>
    <p:extLst>
      <p:ext uri="{BB962C8B-B14F-4D97-AF65-F5344CB8AC3E}">
        <p14:creationId xmlns:p14="http://schemas.microsoft.com/office/powerpoint/2010/main" val="23405965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3167</TotalTime>
  <Words>1966</Words>
  <Application>Microsoft Macintosh PowerPoint</Application>
  <PresentationFormat>Breedbeeld</PresentationFormat>
  <Paragraphs>134</Paragraphs>
  <Slides>20</Slides>
  <Notes>13</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20</vt:i4>
      </vt:variant>
    </vt:vector>
  </HeadingPairs>
  <TitlesOfParts>
    <vt:vector size="25" baseType="lpstr">
      <vt:lpstr>Arial</vt:lpstr>
      <vt:lpstr>Calibri</vt:lpstr>
      <vt:lpstr>Trebuchet MS</vt:lpstr>
      <vt:lpstr>Wingdings 3</vt:lpstr>
      <vt:lpstr>Facet</vt:lpstr>
      <vt:lpstr>‘The Media and ‘Fake News’’ project</vt:lpstr>
      <vt:lpstr>PowerPoint-presentatie</vt:lpstr>
      <vt:lpstr>Start of 5-lesson project ‘Media and ‘Fake News’’ </vt:lpstr>
      <vt:lpstr>Structure of the project</vt:lpstr>
      <vt:lpstr>Project outline</vt:lpstr>
      <vt:lpstr>What is the role of the media?</vt:lpstr>
      <vt:lpstr>PowerPoint-presentatie</vt:lpstr>
      <vt:lpstr>Assignment 1</vt:lpstr>
      <vt:lpstr>PowerPoint-presentatie</vt:lpstr>
      <vt:lpstr>Assignment 2</vt:lpstr>
      <vt:lpstr>Learning goals</vt:lpstr>
      <vt:lpstr>Homework</vt:lpstr>
      <vt:lpstr>Students Learn About Media and Fake News – You Won’t Believe What Happens Next!</vt:lpstr>
      <vt:lpstr>Last class</vt:lpstr>
      <vt:lpstr>Assignment 3</vt:lpstr>
      <vt:lpstr>Biased language</vt:lpstr>
      <vt:lpstr>Assignment 4</vt:lpstr>
      <vt:lpstr>Assignment 5</vt:lpstr>
      <vt:lpstr>Final assignment</vt:lpstr>
      <vt:lpstr>Sources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Media and ‘Fake News’’ project</dc:title>
  <dc:creator>Nina Mooij</dc:creator>
  <cp:lastModifiedBy>Microsoft Office User</cp:lastModifiedBy>
  <cp:revision>24</cp:revision>
  <dcterms:created xsi:type="dcterms:W3CDTF">2019-08-17T12:03:52Z</dcterms:created>
  <dcterms:modified xsi:type="dcterms:W3CDTF">2020-06-19T08:59:48Z</dcterms:modified>
</cp:coreProperties>
</file>