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56" r:id="rId2"/>
    <p:sldId id="302" r:id="rId3"/>
    <p:sldId id="295" r:id="rId4"/>
    <p:sldId id="296" r:id="rId5"/>
    <p:sldId id="301" r:id="rId6"/>
    <p:sldId id="300" r:id="rId7"/>
    <p:sldId id="299" r:id="rId8"/>
    <p:sldId id="297" r:id="rId9"/>
    <p:sldId id="298" r:id="rId10"/>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4"/>
    <p:restoredTop sz="75000" autoAdjust="0"/>
  </p:normalViewPr>
  <p:slideViewPr>
    <p:cSldViewPr>
      <p:cViewPr varScale="1">
        <p:scale>
          <a:sx n="61" d="100"/>
          <a:sy n="61" d="100"/>
        </p:scale>
        <p:origin x="1720" y="20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0497726-C146-41E4-8DC6-41012C235AD6}" type="datetimeFigureOut">
              <a:rPr lang="en-US" smtClean="0"/>
              <a:t>6/19/20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C4A86E-6C84-4DDE-97BA-7687DDDCDA71}" type="slidenum">
              <a:rPr lang="en-US" smtClean="0"/>
              <a:t>‹nr.›</a:t>
            </a:fld>
            <a:endParaRPr lang="en-US"/>
          </a:p>
        </p:txBody>
      </p:sp>
    </p:spTree>
    <p:extLst>
      <p:ext uri="{BB962C8B-B14F-4D97-AF65-F5344CB8AC3E}">
        <p14:creationId xmlns:p14="http://schemas.microsoft.com/office/powerpoint/2010/main" val="22251457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20FDB0-A186-4696-A2BC-C853F28A900D}" type="datetimeFigureOut">
              <a:rPr lang="nl-NL" smtClean="0"/>
              <a:t>19-06-2020</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009D2C-3EF2-47EB-B22F-5360B8E0320B}" type="slidenum">
              <a:rPr lang="nl-NL" smtClean="0"/>
              <a:t>‹nr.›</a:t>
            </a:fld>
            <a:endParaRPr lang="nl-NL"/>
          </a:p>
        </p:txBody>
      </p:sp>
    </p:spTree>
    <p:extLst>
      <p:ext uri="{BB962C8B-B14F-4D97-AF65-F5344CB8AC3E}">
        <p14:creationId xmlns:p14="http://schemas.microsoft.com/office/powerpoint/2010/main" val="3990012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3009D2C-3EF2-47EB-B22F-5360B8E0320B}" type="slidenum">
              <a:rPr lang="nl-NL" smtClean="0"/>
              <a:t>2</a:t>
            </a:fld>
            <a:endParaRPr lang="nl-NL"/>
          </a:p>
        </p:txBody>
      </p:sp>
    </p:spTree>
    <p:extLst>
      <p:ext uri="{BB962C8B-B14F-4D97-AF65-F5344CB8AC3E}">
        <p14:creationId xmlns:p14="http://schemas.microsoft.com/office/powerpoint/2010/main" val="863193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Maak duidelijk aan de leerlingen dat ze bij stap 3 niet alleen beschrijven hoe ze dit gaan aanpakken, maar het ook daadwerkelijk moeten kunnen uitvoeren in een 1 op 1 setting met een </a:t>
            </a:r>
            <a:r>
              <a:rPr lang="nl-NL" sz="1200" kern="1200" dirty="0" err="1">
                <a:solidFill>
                  <a:schemeClr val="tx1"/>
                </a:solidFill>
                <a:effectLst/>
                <a:latin typeface="+mn-lt"/>
                <a:ea typeface="+mn-ea"/>
                <a:cs typeface="+mn-cs"/>
              </a:rPr>
              <a:t>taalleerder</a:t>
            </a:r>
            <a:r>
              <a:rPr lang="nl-NL" sz="1200" kern="1200" dirty="0">
                <a:solidFill>
                  <a:schemeClr val="tx1"/>
                </a:solidFill>
                <a:effectLst/>
                <a:latin typeface="+mn-lt"/>
                <a:ea typeface="+mn-ea"/>
                <a:cs typeface="+mn-cs"/>
              </a:rPr>
              <a:t>! (namelijk in de volgende les). </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Leerlingen die moeite hebben met het formuleren van een taal kunnen misschien op weg geholpen worden door ze een situatie voor te leggen waarin ze taal moete gebruiken. Laat ze vanuit die context woorden en regels  verzinnen (bijv. iemand uitnodigen voor een feestje, de weg vragen, etc.)</a:t>
            </a:r>
            <a:endParaRPr lang="nl-NL" dirty="0"/>
          </a:p>
        </p:txBody>
      </p:sp>
      <p:sp>
        <p:nvSpPr>
          <p:cNvPr id="4" name="Tijdelijke aanduiding voor dianummer 3"/>
          <p:cNvSpPr>
            <a:spLocks noGrp="1"/>
          </p:cNvSpPr>
          <p:nvPr>
            <p:ph type="sldNum" sz="quarter" idx="10"/>
          </p:nvPr>
        </p:nvSpPr>
        <p:spPr/>
        <p:txBody>
          <a:bodyPr/>
          <a:lstStyle/>
          <a:p>
            <a:fld id="{83009D2C-3EF2-47EB-B22F-5360B8E0320B}" type="slidenum">
              <a:rPr lang="nl-NL" smtClean="0"/>
              <a:t>3</a:t>
            </a:fld>
            <a:endParaRPr lang="nl-NL"/>
          </a:p>
        </p:txBody>
      </p:sp>
    </p:spTree>
    <p:extLst>
      <p:ext uri="{BB962C8B-B14F-4D97-AF65-F5344CB8AC3E}">
        <p14:creationId xmlns:p14="http://schemas.microsoft.com/office/powerpoint/2010/main" val="1552658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3009D2C-3EF2-47EB-B22F-5360B8E0320B}" type="slidenum">
              <a:rPr lang="nl-NL" smtClean="0"/>
              <a:t>4</a:t>
            </a:fld>
            <a:endParaRPr lang="nl-NL"/>
          </a:p>
        </p:txBody>
      </p:sp>
    </p:spTree>
    <p:extLst>
      <p:ext uri="{BB962C8B-B14F-4D97-AF65-F5344CB8AC3E}">
        <p14:creationId xmlns:p14="http://schemas.microsoft.com/office/powerpoint/2010/main" val="1627785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Per groepje:</a:t>
            </a:r>
            <a:r>
              <a:rPr lang="nl-NL" baseline="0" dirty="0"/>
              <a:t> observant doet verslag (en docent en leerling vullen aan)</a:t>
            </a:r>
          </a:p>
          <a:p>
            <a:endParaRPr lang="nl-NL" baseline="0" dirty="0"/>
          </a:p>
          <a:p>
            <a:r>
              <a:rPr lang="nl-NL" baseline="0" dirty="0"/>
              <a:t>Ondertussen vult docent de </a:t>
            </a:r>
            <a:r>
              <a:rPr lang="nl-NL" baseline="0" dirty="0" err="1"/>
              <a:t>wordspin</a:t>
            </a:r>
            <a:r>
              <a:rPr lang="nl-NL" baseline="0" dirty="0"/>
              <a:t> in, met als centrale tentakels: </a:t>
            </a:r>
          </a:p>
          <a:p>
            <a:pPr marL="171450" indent="-171450">
              <a:buFontTx/>
              <a:buChar char="-"/>
            </a:pPr>
            <a:r>
              <a:rPr lang="nl-NL" baseline="0" dirty="0"/>
              <a:t>Theorie</a:t>
            </a:r>
          </a:p>
          <a:p>
            <a:pPr marL="171450" indent="-171450">
              <a:buFontTx/>
              <a:buChar char="-"/>
            </a:pPr>
            <a:r>
              <a:rPr lang="nl-NL" baseline="0" dirty="0"/>
              <a:t>Ontwerp</a:t>
            </a:r>
          </a:p>
          <a:p>
            <a:pPr marL="171450" indent="-171450">
              <a:buFontTx/>
              <a:buChar char="-"/>
            </a:pPr>
            <a:r>
              <a:rPr lang="nl-NL" baseline="0" dirty="0"/>
              <a:t>Experiment</a:t>
            </a:r>
          </a:p>
          <a:p>
            <a:pPr marL="171450" indent="-171450">
              <a:buFontTx/>
              <a:buChar char="-"/>
            </a:pPr>
            <a:r>
              <a:rPr lang="nl-NL" baseline="0" dirty="0"/>
              <a:t>Evaluatie</a:t>
            </a:r>
          </a:p>
          <a:p>
            <a:pPr marL="171450" indent="-171450">
              <a:buFontTx/>
              <a:buChar char="-"/>
            </a:pPr>
            <a:r>
              <a:rPr lang="nl-NL" baseline="0" dirty="0"/>
              <a:t>Conclusie</a:t>
            </a:r>
          </a:p>
          <a:p>
            <a:pPr marL="171450" indent="-171450">
              <a:buFontTx/>
              <a:buChar char="-"/>
            </a:pPr>
            <a:endParaRPr lang="nl-NL" baseline="0" dirty="0"/>
          </a:p>
          <a:p>
            <a:pPr marL="0" indent="0">
              <a:buFontTx/>
              <a:buNone/>
            </a:pPr>
            <a:r>
              <a:rPr lang="nl-NL" baseline="0" dirty="0"/>
              <a:t>Kunnen we werkelijk iets concluderen?</a:t>
            </a:r>
          </a:p>
          <a:p>
            <a:pPr marL="0" indent="0">
              <a:buFontTx/>
              <a:buNone/>
            </a:pPr>
            <a:r>
              <a:rPr lang="nl-NL" baseline="0" dirty="0"/>
              <a:t>Voorzichtig!! N=1 onderzoek. Door ervaringen uit te wisselen komen we misschien op patronen, die ons verder kunnen helpen om een groter onderzoek te doen</a:t>
            </a:r>
            <a:endParaRPr lang="nl-NL" dirty="0"/>
          </a:p>
        </p:txBody>
      </p:sp>
      <p:sp>
        <p:nvSpPr>
          <p:cNvPr id="4" name="Tijdelijke aanduiding voor dianummer 3"/>
          <p:cNvSpPr>
            <a:spLocks noGrp="1"/>
          </p:cNvSpPr>
          <p:nvPr>
            <p:ph type="sldNum" sz="quarter" idx="10"/>
          </p:nvPr>
        </p:nvSpPr>
        <p:spPr/>
        <p:txBody>
          <a:bodyPr/>
          <a:lstStyle/>
          <a:p>
            <a:fld id="{83009D2C-3EF2-47EB-B22F-5360B8E0320B}" type="slidenum">
              <a:rPr lang="nl-NL" smtClean="0"/>
              <a:t>6</a:t>
            </a:fld>
            <a:endParaRPr lang="nl-NL"/>
          </a:p>
        </p:txBody>
      </p:sp>
    </p:spTree>
    <p:extLst>
      <p:ext uri="{BB962C8B-B14F-4D97-AF65-F5344CB8AC3E}">
        <p14:creationId xmlns:p14="http://schemas.microsoft.com/office/powerpoint/2010/main" val="902132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3009D2C-3EF2-47EB-B22F-5360B8E0320B}" type="slidenum">
              <a:rPr lang="nl-NL" smtClean="0"/>
              <a:t>8</a:t>
            </a:fld>
            <a:endParaRPr lang="nl-NL"/>
          </a:p>
        </p:txBody>
      </p:sp>
    </p:spTree>
    <p:extLst>
      <p:ext uri="{BB962C8B-B14F-4D97-AF65-F5344CB8AC3E}">
        <p14:creationId xmlns:p14="http://schemas.microsoft.com/office/powerpoint/2010/main" val="3375700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3009D2C-3EF2-47EB-B22F-5360B8E0320B}" type="slidenum">
              <a:rPr lang="nl-NL" smtClean="0"/>
              <a:t>9</a:t>
            </a:fld>
            <a:endParaRPr lang="nl-NL"/>
          </a:p>
        </p:txBody>
      </p:sp>
    </p:spTree>
    <p:extLst>
      <p:ext uri="{BB962C8B-B14F-4D97-AF65-F5344CB8AC3E}">
        <p14:creationId xmlns:p14="http://schemas.microsoft.com/office/powerpoint/2010/main" val="1227249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C90B801C-0F9B-460D-B87D-3D3B69B530EE}" type="datetimeFigureOut">
              <a:rPr lang="nl-NL" smtClean="0"/>
              <a:t>19-06-2020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B965BE0-657D-455C-A817-E2D32C917C1B}" type="slidenum">
              <a:rPr lang="nl-NL" smtClean="0"/>
              <a:t>‹nr.›</a:t>
            </a:fld>
            <a:endParaRPr lang="nl-NL"/>
          </a:p>
        </p:txBody>
      </p:sp>
    </p:spTree>
    <p:extLst>
      <p:ext uri="{BB962C8B-B14F-4D97-AF65-F5344CB8AC3E}">
        <p14:creationId xmlns:p14="http://schemas.microsoft.com/office/powerpoint/2010/main" val="2350210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90B801C-0F9B-460D-B87D-3D3B69B530EE}" type="datetimeFigureOut">
              <a:rPr lang="nl-NL" smtClean="0"/>
              <a:t>19-06-2020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B965BE0-657D-455C-A817-E2D32C917C1B}" type="slidenum">
              <a:rPr lang="nl-NL" smtClean="0"/>
              <a:t>‹nr.›</a:t>
            </a:fld>
            <a:endParaRPr lang="nl-NL"/>
          </a:p>
        </p:txBody>
      </p:sp>
    </p:spTree>
    <p:extLst>
      <p:ext uri="{BB962C8B-B14F-4D97-AF65-F5344CB8AC3E}">
        <p14:creationId xmlns:p14="http://schemas.microsoft.com/office/powerpoint/2010/main" val="1668820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90B801C-0F9B-460D-B87D-3D3B69B530EE}" type="datetimeFigureOut">
              <a:rPr lang="nl-NL" smtClean="0"/>
              <a:t>19-06-2020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B965BE0-657D-455C-A817-E2D32C917C1B}" type="slidenum">
              <a:rPr lang="nl-NL" smtClean="0"/>
              <a:t>‹nr.›</a:t>
            </a:fld>
            <a:endParaRPr lang="nl-NL"/>
          </a:p>
        </p:txBody>
      </p:sp>
    </p:spTree>
    <p:extLst>
      <p:ext uri="{BB962C8B-B14F-4D97-AF65-F5344CB8AC3E}">
        <p14:creationId xmlns:p14="http://schemas.microsoft.com/office/powerpoint/2010/main" val="1914936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90B801C-0F9B-460D-B87D-3D3B69B530EE}" type="datetimeFigureOut">
              <a:rPr lang="nl-NL" smtClean="0"/>
              <a:t>19-06-2020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B965BE0-657D-455C-A817-E2D32C917C1B}" type="slidenum">
              <a:rPr lang="nl-NL" smtClean="0"/>
              <a:t>‹nr.›</a:t>
            </a:fld>
            <a:endParaRPr lang="nl-NL"/>
          </a:p>
        </p:txBody>
      </p:sp>
    </p:spTree>
    <p:extLst>
      <p:ext uri="{BB962C8B-B14F-4D97-AF65-F5344CB8AC3E}">
        <p14:creationId xmlns:p14="http://schemas.microsoft.com/office/powerpoint/2010/main" val="3888729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C90B801C-0F9B-460D-B87D-3D3B69B530EE}" type="datetimeFigureOut">
              <a:rPr lang="nl-NL" smtClean="0"/>
              <a:t>19-06-2020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B965BE0-657D-455C-A817-E2D32C917C1B}" type="slidenum">
              <a:rPr lang="nl-NL" smtClean="0"/>
              <a:t>‹nr.›</a:t>
            </a:fld>
            <a:endParaRPr lang="nl-NL"/>
          </a:p>
        </p:txBody>
      </p:sp>
    </p:spTree>
    <p:extLst>
      <p:ext uri="{BB962C8B-B14F-4D97-AF65-F5344CB8AC3E}">
        <p14:creationId xmlns:p14="http://schemas.microsoft.com/office/powerpoint/2010/main" val="3831979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C90B801C-0F9B-460D-B87D-3D3B69B530EE}" type="datetimeFigureOut">
              <a:rPr lang="nl-NL" smtClean="0"/>
              <a:t>19-06-2020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B965BE0-657D-455C-A817-E2D32C917C1B}" type="slidenum">
              <a:rPr lang="nl-NL" smtClean="0"/>
              <a:t>‹nr.›</a:t>
            </a:fld>
            <a:endParaRPr lang="nl-NL"/>
          </a:p>
        </p:txBody>
      </p:sp>
    </p:spTree>
    <p:extLst>
      <p:ext uri="{BB962C8B-B14F-4D97-AF65-F5344CB8AC3E}">
        <p14:creationId xmlns:p14="http://schemas.microsoft.com/office/powerpoint/2010/main" val="2334975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C90B801C-0F9B-460D-B87D-3D3B69B530EE}" type="datetimeFigureOut">
              <a:rPr lang="nl-NL" smtClean="0"/>
              <a:t>19-06-2020</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4B965BE0-657D-455C-A817-E2D32C917C1B}" type="slidenum">
              <a:rPr lang="nl-NL" smtClean="0"/>
              <a:t>‹nr.›</a:t>
            </a:fld>
            <a:endParaRPr lang="nl-NL"/>
          </a:p>
        </p:txBody>
      </p:sp>
    </p:spTree>
    <p:extLst>
      <p:ext uri="{BB962C8B-B14F-4D97-AF65-F5344CB8AC3E}">
        <p14:creationId xmlns:p14="http://schemas.microsoft.com/office/powerpoint/2010/main" val="2168957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C90B801C-0F9B-460D-B87D-3D3B69B530EE}" type="datetimeFigureOut">
              <a:rPr lang="nl-NL" smtClean="0"/>
              <a:t>19-06-2020</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4B965BE0-657D-455C-A817-E2D32C917C1B}" type="slidenum">
              <a:rPr lang="nl-NL" smtClean="0"/>
              <a:t>‹nr.›</a:t>
            </a:fld>
            <a:endParaRPr lang="nl-NL"/>
          </a:p>
        </p:txBody>
      </p:sp>
    </p:spTree>
    <p:extLst>
      <p:ext uri="{BB962C8B-B14F-4D97-AF65-F5344CB8AC3E}">
        <p14:creationId xmlns:p14="http://schemas.microsoft.com/office/powerpoint/2010/main" val="622571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90B801C-0F9B-460D-B87D-3D3B69B530EE}" type="datetimeFigureOut">
              <a:rPr lang="nl-NL" smtClean="0"/>
              <a:t>19-06-2020</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4B965BE0-657D-455C-A817-E2D32C917C1B}" type="slidenum">
              <a:rPr lang="nl-NL" smtClean="0"/>
              <a:t>‹nr.›</a:t>
            </a:fld>
            <a:endParaRPr lang="nl-NL"/>
          </a:p>
        </p:txBody>
      </p:sp>
    </p:spTree>
    <p:extLst>
      <p:ext uri="{BB962C8B-B14F-4D97-AF65-F5344CB8AC3E}">
        <p14:creationId xmlns:p14="http://schemas.microsoft.com/office/powerpoint/2010/main" val="1963853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90B801C-0F9B-460D-B87D-3D3B69B530EE}" type="datetimeFigureOut">
              <a:rPr lang="nl-NL" smtClean="0"/>
              <a:t>19-06-2020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B965BE0-657D-455C-A817-E2D32C917C1B}" type="slidenum">
              <a:rPr lang="nl-NL" smtClean="0"/>
              <a:t>‹nr.›</a:t>
            </a:fld>
            <a:endParaRPr lang="nl-NL"/>
          </a:p>
        </p:txBody>
      </p:sp>
    </p:spTree>
    <p:extLst>
      <p:ext uri="{BB962C8B-B14F-4D97-AF65-F5344CB8AC3E}">
        <p14:creationId xmlns:p14="http://schemas.microsoft.com/office/powerpoint/2010/main" val="833975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90B801C-0F9B-460D-B87D-3D3B69B530EE}" type="datetimeFigureOut">
              <a:rPr lang="nl-NL" smtClean="0"/>
              <a:t>19-06-2020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B965BE0-657D-455C-A817-E2D32C917C1B}" type="slidenum">
              <a:rPr lang="nl-NL" smtClean="0"/>
              <a:t>‹nr.›</a:t>
            </a:fld>
            <a:endParaRPr lang="nl-NL"/>
          </a:p>
        </p:txBody>
      </p:sp>
    </p:spTree>
    <p:extLst>
      <p:ext uri="{BB962C8B-B14F-4D97-AF65-F5344CB8AC3E}">
        <p14:creationId xmlns:p14="http://schemas.microsoft.com/office/powerpoint/2010/main" val="917492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0B801C-0F9B-460D-B87D-3D3B69B530EE}" type="datetimeFigureOut">
              <a:rPr lang="nl-NL" smtClean="0"/>
              <a:t>19-06-2020</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965BE0-657D-455C-A817-E2D32C917C1B}" type="slidenum">
              <a:rPr lang="nl-NL" smtClean="0"/>
              <a:t>‹nr.›</a:t>
            </a:fld>
            <a:endParaRPr lang="nl-NL"/>
          </a:p>
        </p:txBody>
      </p:sp>
    </p:spTree>
    <p:extLst>
      <p:ext uri="{BB962C8B-B14F-4D97-AF65-F5344CB8AC3E}">
        <p14:creationId xmlns:p14="http://schemas.microsoft.com/office/powerpoint/2010/main" val="39027001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tiff"/><Relationship Id="rId5" Type="http://schemas.openxmlformats.org/officeDocument/2006/relationships/image" Target="../media/image4.tiff"/><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nl/url?sa=i&amp;rct=j&amp;q=&amp;esrc=s&amp;frm=1&amp;source=images&amp;cd=&amp;cad=rja&amp;uact=8&amp;ved=0CAcQjRxqFQoTCJnLuJzr5MgCFQKhGgod0dcEfw&amp;url=http%3A%2F%2Ftattly.com%2Fproducts%2Fokay-lets-do-this&amp;bvm=bv.106130839,d.d2s&amp;psig=AFQjCNHjENKXpWZwWouEI9YEALQiIvPNRQ&amp;ust=1446110397623744"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8.gif"/><Relationship Id="rId4" Type="http://schemas.openxmlformats.org/officeDocument/2006/relationships/hyperlink" Target="http://www.google.nl/url?sa=i&amp;rct=j&amp;q=&amp;esrc=s&amp;frm=1&amp;source=images&amp;cd=&amp;cad=rja&amp;uact=8&amp;ved=0CAcQjRxqFQoTCLPL4bjr5MgCFcQDGgodJgcOVA&amp;url=http%3A%2F%2Fwww.phschool.com%2Fforeign_languages%2Fon_y_va%2Foyvprof.html&amp;bvm=bv.106130839,d.d2s&amp;psig=AFQjCNEZ5Rftr6FhFg5kZl8oIJ7DEJLgBg&amp;ust=1446110468241334"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tiff"/><Relationship Id="rId4" Type="http://schemas.openxmlformats.org/officeDocument/2006/relationships/image" Target="../media/image9.tiff"/></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nl-NL" b="1" i="1" dirty="0"/>
              <a:t>Lessenserie Taal Leren</a:t>
            </a:r>
            <a:br>
              <a:rPr lang="nl-NL" dirty="0"/>
            </a:br>
            <a:r>
              <a:rPr lang="nl-NL" sz="3100" dirty="0"/>
              <a:t>Vrije Universiteit</a:t>
            </a:r>
            <a:br>
              <a:rPr lang="nl-NL" sz="3100" dirty="0"/>
            </a:br>
            <a:r>
              <a:rPr lang="nl-NL" sz="3100" dirty="0"/>
              <a:t>Schooltalenproject</a:t>
            </a:r>
            <a:br>
              <a:rPr lang="nl-NL" sz="3100" dirty="0"/>
            </a:br>
            <a:endParaRPr lang="nl-NL" dirty="0"/>
          </a:p>
        </p:txBody>
      </p:sp>
      <p:sp>
        <p:nvSpPr>
          <p:cNvPr id="3" name="Ondertitel 2"/>
          <p:cNvSpPr>
            <a:spLocks noGrp="1"/>
          </p:cNvSpPr>
          <p:nvPr>
            <p:ph type="subTitle" idx="1"/>
          </p:nvPr>
        </p:nvSpPr>
        <p:spPr/>
        <p:txBody>
          <a:bodyPr>
            <a:normAutofit fontScale="85000" lnSpcReduction="20000"/>
          </a:bodyPr>
          <a:lstStyle/>
          <a:p>
            <a:r>
              <a:rPr lang="nl-NL" dirty="0"/>
              <a:t>Les 5</a:t>
            </a:r>
          </a:p>
          <a:p>
            <a:r>
              <a:rPr lang="nl-NL" dirty="0">
                <a:solidFill>
                  <a:schemeClr val="tx1"/>
                </a:solidFill>
              </a:rPr>
              <a:t>Uitvoering van een experiment!</a:t>
            </a:r>
          </a:p>
          <a:p>
            <a:r>
              <a:rPr lang="nl-NL" dirty="0"/>
              <a:t>Docenten: </a:t>
            </a:r>
          </a:p>
          <a:p>
            <a:r>
              <a:rPr lang="nl-NL" dirty="0"/>
              <a:t>Anna Kaal &amp; Sebastiaan </a:t>
            </a:r>
            <a:r>
              <a:rPr lang="nl-NL" dirty="0" err="1"/>
              <a:t>Dönszelmann</a:t>
            </a:r>
            <a:endParaRPr lang="nl-NL" dirty="0"/>
          </a:p>
        </p:txBody>
      </p:sp>
      <p:pic>
        <p:nvPicPr>
          <p:cNvPr id="1026" name="Picture 2" descr="C:\Users\sdn260\AppData\Local\Temp\x10sctmp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48" y="0"/>
            <a:ext cx="3490913" cy="11811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a:extLst>
              <a:ext uri="{FF2B5EF4-FFF2-40B4-BE49-F238E27FC236}">
                <a16:creationId xmlns:a16="http://schemas.microsoft.com/office/drawing/2014/main" id="{FA2BCFF9-6308-A94E-AA3D-528D40585D0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654165" y="1296"/>
            <a:ext cx="2489835" cy="476885"/>
          </a:xfrm>
          <a:prstGeom prst="rect">
            <a:avLst/>
          </a:prstGeom>
        </p:spPr>
      </p:pic>
    </p:spTree>
    <p:extLst>
      <p:ext uri="{BB962C8B-B14F-4D97-AF65-F5344CB8AC3E}">
        <p14:creationId xmlns:p14="http://schemas.microsoft.com/office/powerpoint/2010/main" val="62763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11083"/>
            <a:ext cx="8229600" cy="1143000"/>
          </a:xfrm>
        </p:spPr>
        <p:txBody>
          <a:bodyPr>
            <a:normAutofit fontScale="90000"/>
          </a:bodyPr>
          <a:lstStyle/>
          <a:p>
            <a:r>
              <a:rPr lang="nl-NL" dirty="0"/>
              <a:t>Onderzoek, wat is dat eigenlijk? </a:t>
            </a:r>
            <a:br>
              <a:rPr lang="nl-NL" dirty="0"/>
            </a:br>
            <a:endParaRPr lang="nl-NL" dirty="0"/>
          </a:p>
        </p:txBody>
      </p:sp>
      <p:sp>
        <p:nvSpPr>
          <p:cNvPr id="3" name="Tijdelijke aanduiding voor inhoud 2"/>
          <p:cNvSpPr>
            <a:spLocks noGrp="1"/>
          </p:cNvSpPr>
          <p:nvPr>
            <p:ph idx="1"/>
          </p:nvPr>
        </p:nvSpPr>
        <p:spPr/>
        <p:txBody>
          <a:bodyPr/>
          <a:lstStyle/>
          <a:p>
            <a:r>
              <a:rPr lang="nl-NL" b="1" i="1" dirty="0"/>
              <a:t>Onderzoek = waarheid? </a:t>
            </a:r>
          </a:p>
          <a:p>
            <a:pPr lvl="1"/>
            <a:endParaRPr lang="nl-NL" i="1" dirty="0"/>
          </a:p>
          <a:p>
            <a:endParaRPr lang="nl-NL"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6174" y="2227546"/>
            <a:ext cx="3214177" cy="2137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a:extLst>
              <a:ext uri="{FF2B5EF4-FFF2-40B4-BE49-F238E27FC236}">
                <a16:creationId xmlns:a16="http://schemas.microsoft.com/office/drawing/2014/main" id="{595938D6-06C2-FF4A-84E2-BF3FFA2EB333}"/>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6654165" y="1296"/>
            <a:ext cx="2489835" cy="476885"/>
          </a:xfrm>
          <a:prstGeom prst="rect">
            <a:avLst/>
          </a:prstGeom>
        </p:spPr>
      </p:pic>
      <p:pic>
        <p:nvPicPr>
          <p:cNvPr id="4" name="Afbeelding 3">
            <a:extLst>
              <a:ext uri="{FF2B5EF4-FFF2-40B4-BE49-F238E27FC236}">
                <a16:creationId xmlns:a16="http://schemas.microsoft.com/office/drawing/2014/main" id="{68C47251-F1D5-D246-8E89-BC38703AD63D}"/>
              </a:ext>
            </a:extLst>
          </p:cNvPr>
          <p:cNvPicPr>
            <a:picLocks noChangeAspect="1"/>
          </p:cNvPicPr>
          <p:nvPr/>
        </p:nvPicPr>
        <p:blipFill>
          <a:blip r:embed="rId5"/>
          <a:stretch>
            <a:fillRect/>
          </a:stretch>
        </p:blipFill>
        <p:spPr>
          <a:xfrm>
            <a:off x="5930331" y="4441524"/>
            <a:ext cx="2983802" cy="2256500"/>
          </a:xfrm>
          <a:prstGeom prst="rect">
            <a:avLst/>
          </a:prstGeom>
        </p:spPr>
      </p:pic>
      <p:pic>
        <p:nvPicPr>
          <p:cNvPr id="5" name="Afbeelding 4">
            <a:extLst>
              <a:ext uri="{FF2B5EF4-FFF2-40B4-BE49-F238E27FC236}">
                <a16:creationId xmlns:a16="http://schemas.microsoft.com/office/drawing/2014/main" id="{6B77481B-CFE6-754C-884C-127C24D72AB0}"/>
              </a:ext>
            </a:extLst>
          </p:cNvPr>
          <p:cNvPicPr>
            <a:picLocks noChangeAspect="1"/>
          </p:cNvPicPr>
          <p:nvPr/>
        </p:nvPicPr>
        <p:blipFill>
          <a:blip r:embed="rId6"/>
          <a:stretch>
            <a:fillRect/>
          </a:stretch>
        </p:blipFill>
        <p:spPr>
          <a:xfrm>
            <a:off x="384994" y="2572753"/>
            <a:ext cx="3394917" cy="2259741"/>
          </a:xfrm>
          <a:prstGeom prst="rect">
            <a:avLst/>
          </a:prstGeom>
        </p:spPr>
      </p:pic>
    </p:spTree>
    <p:extLst>
      <p:ext uri="{BB962C8B-B14F-4D97-AF65-F5344CB8AC3E}">
        <p14:creationId xmlns:p14="http://schemas.microsoft.com/office/powerpoint/2010/main" val="3671696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De opdracht was: </a:t>
            </a:r>
            <a:br>
              <a:rPr lang="nl-NL" dirty="0"/>
            </a:br>
            <a:r>
              <a:rPr lang="nl-NL" b="1" i="1" dirty="0"/>
              <a:t>Creëer je eigen taal</a:t>
            </a:r>
          </a:p>
        </p:txBody>
      </p:sp>
      <p:sp>
        <p:nvSpPr>
          <p:cNvPr id="3" name="Tijdelijke aanduiding voor inhoud 2"/>
          <p:cNvSpPr>
            <a:spLocks noGrp="1"/>
          </p:cNvSpPr>
          <p:nvPr>
            <p:ph idx="1"/>
          </p:nvPr>
        </p:nvSpPr>
        <p:spPr/>
        <p:txBody>
          <a:bodyPr/>
          <a:lstStyle/>
          <a:p>
            <a:pPr lvl="0"/>
            <a:r>
              <a:rPr lang="nl-NL" dirty="0"/>
              <a:t>Tenminste 30 woorden (vooral werkwoorden en zelfstandig naamwoorden)</a:t>
            </a:r>
          </a:p>
          <a:p>
            <a:pPr lvl="0"/>
            <a:r>
              <a:rPr lang="nl-NL" dirty="0"/>
              <a:t>Grammaticale regels</a:t>
            </a:r>
          </a:p>
          <a:p>
            <a:pPr lvl="0"/>
            <a:r>
              <a:rPr lang="nl-NL" dirty="0"/>
              <a:t>Bedenk hoe je taal heet</a:t>
            </a:r>
          </a:p>
          <a:p>
            <a:r>
              <a:rPr lang="nl-NL" dirty="0"/>
              <a:t>Hoe leert de ander jouw taal? (beschrijf je aanpak)</a:t>
            </a:r>
          </a:p>
          <a:p>
            <a:pPr lvl="0"/>
            <a:endParaRPr lang="nl-NL" dirty="0"/>
          </a:p>
          <a:p>
            <a:pPr marL="0" indent="0">
              <a:buNone/>
            </a:pPr>
            <a:endParaRPr lang="nl-NL" dirty="0"/>
          </a:p>
        </p:txBody>
      </p:sp>
      <p:pic>
        <p:nvPicPr>
          <p:cNvPr id="4" name="Picture 3">
            <a:extLst>
              <a:ext uri="{FF2B5EF4-FFF2-40B4-BE49-F238E27FC236}">
                <a16:creationId xmlns:a16="http://schemas.microsoft.com/office/drawing/2014/main" id="{CD9573F3-72CD-3841-A668-236B8375AB3F}"/>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654165" y="1296"/>
            <a:ext cx="2489835" cy="476885"/>
          </a:xfrm>
          <a:prstGeom prst="rect">
            <a:avLst/>
          </a:prstGeom>
        </p:spPr>
      </p:pic>
    </p:spTree>
    <p:extLst>
      <p:ext uri="{BB962C8B-B14F-4D97-AF65-F5344CB8AC3E}">
        <p14:creationId xmlns:p14="http://schemas.microsoft.com/office/powerpoint/2010/main" val="2391742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Vandaag: </a:t>
            </a:r>
            <a:r>
              <a:rPr lang="nl-NL" b="1" i="1" dirty="0"/>
              <a:t>het experiment!</a:t>
            </a:r>
          </a:p>
        </p:txBody>
      </p:sp>
      <p:sp>
        <p:nvSpPr>
          <p:cNvPr id="3" name="Tijdelijke aanduiding voor inhoud 2"/>
          <p:cNvSpPr>
            <a:spLocks noGrp="1"/>
          </p:cNvSpPr>
          <p:nvPr>
            <p:ph idx="1"/>
          </p:nvPr>
        </p:nvSpPr>
        <p:spPr/>
        <p:txBody>
          <a:bodyPr>
            <a:normAutofit/>
          </a:bodyPr>
          <a:lstStyle/>
          <a:p>
            <a:r>
              <a:rPr lang="nl-NL" dirty="0"/>
              <a:t>Groepjes van 3</a:t>
            </a:r>
          </a:p>
          <a:p>
            <a:r>
              <a:rPr lang="nl-NL" dirty="0"/>
              <a:t>5 minuten super-voorbereidingstijd!</a:t>
            </a:r>
          </a:p>
          <a:p>
            <a:r>
              <a:rPr lang="nl-NL" dirty="0"/>
              <a:t>Na 5 die 5 minuten is per groep bekend wie</a:t>
            </a:r>
          </a:p>
          <a:p>
            <a:pPr lvl="1"/>
            <a:r>
              <a:rPr lang="nl-NL" dirty="0"/>
              <a:t>Docent</a:t>
            </a:r>
          </a:p>
          <a:p>
            <a:pPr lvl="1"/>
            <a:r>
              <a:rPr lang="nl-NL" dirty="0"/>
              <a:t>Observant</a:t>
            </a:r>
          </a:p>
          <a:p>
            <a:pPr lvl="1"/>
            <a:r>
              <a:rPr lang="nl-NL" dirty="0"/>
              <a:t>Leerling</a:t>
            </a:r>
          </a:p>
          <a:p>
            <a:pPr marL="457200" lvl="1" indent="0">
              <a:buNone/>
            </a:pPr>
            <a:r>
              <a:rPr lang="nl-NL" dirty="0"/>
              <a:t>wordt. </a:t>
            </a:r>
          </a:p>
          <a:p>
            <a:pPr marL="457200" lvl="1" indent="0">
              <a:buNone/>
            </a:pPr>
            <a:r>
              <a:rPr lang="nl-NL" dirty="0"/>
              <a:t>	</a:t>
            </a:r>
          </a:p>
          <a:p>
            <a:pPr marL="0" indent="0">
              <a:buNone/>
            </a:pPr>
            <a:endParaRPr lang="nl-NL"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5013176"/>
            <a:ext cx="2912534" cy="1715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a:extLst>
              <a:ext uri="{FF2B5EF4-FFF2-40B4-BE49-F238E27FC236}">
                <a16:creationId xmlns:a16="http://schemas.microsoft.com/office/drawing/2014/main" id="{D16EFC8C-60E4-6544-8270-080B6290114C}"/>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6654165" y="-27384"/>
            <a:ext cx="2489835" cy="476885"/>
          </a:xfrm>
          <a:prstGeom prst="rect">
            <a:avLst/>
          </a:prstGeom>
        </p:spPr>
      </p:pic>
    </p:spTree>
    <p:extLst>
      <p:ext uri="{BB962C8B-B14F-4D97-AF65-F5344CB8AC3E}">
        <p14:creationId xmlns:p14="http://schemas.microsoft.com/office/powerpoint/2010/main" val="2710489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Aan de slag!</a:t>
            </a:r>
          </a:p>
        </p:txBody>
      </p:sp>
      <p:sp>
        <p:nvSpPr>
          <p:cNvPr id="3" name="Tijdelijke aanduiding voor inhoud 2"/>
          <p:cNvSpPr>
            <a:spLocks noGrp="1"/>
          </p:cNvSpPr>
          <p:nvPr>
            <p:ph idx="1"/>
          </p:nvPr>
        </p:nvSpPr>
        <p:spPr/>
        <p:txBody>
          <a:bodyPr/>
          <a:lstStyle/>
          <a:p>
            <a:endParaRPr lang="nl-NL"/>
          </a:p>
        </p:txBody>
      </p:sp>
      <p:pic>
        <p:nvPicPr>
          <p:cNvPr id="1026" name="Picture 2" descr="http://cdn.shopify.com/s/files/1/0080/8372/products/tattly_marc_johns_okay_lets_do_this_web_design_01_grande.jpg?v=1444335123">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002" y="3140968"/>
            <a:ext cx="3554760" cy="35547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phschool.com/foreign_languages/on_y_va/images/on_y_va_title.gif">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9847284">
            <a:off x="4709671" y="4509120"/>
            <a:ext cx="4121889" cy="129505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a:extLst>
              <a:ext uri="{FF2B5EF4-FFF2-40B4-BE49-F238E27FC236}">
                <a16:creationId xmlns:a16="http://schemas.microsoft.com/office/drawing/2014/main" id="{88D53EC2-BC62-CA46-9DCA-ED3B17B65CBC}"/>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6654165" y="1296"/>
            <a:ext cx="2489835" cy="476885"/>
          </a:xfrm>
          <a:prstGeom prst="rect">
            <a:avLst/>
          </a:prstGeom>
        </p:spPr>
      </p:pic>
    </p:spTree>
    <p:extLst>
      <p:ext uri="{BB962C8B-B14F-4D97-AF65-F5344CB8AC3E}">
        <p14:creationId xmlns:p14="http://schemas.microsoft.com/office/powerpoint/2010/main" val="2585569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Bespreking</a:t>
            </a:r>
          </a:p>
        </p:txBody>
      </p:sp>
      <p:sp>
        <p:nvSpPr>
          <p:cNvPr id="3" name="Tijdelijke aanduiding voor inhoud 2"/>
          <p:cNvSpPr>
            <a:spLocks noGrp="1"/>
          </p:cNvSpPr>
          <p:nvPr>
            <p:ph idx="1"/>
          </p:nvPr>
        </p:nvSpPr>
        <p:spPr/>
        <p:txBody>
          <a:bodyPr/>
          <a:lstStyle/>
          <a:p>
            <a:r>
              <a:rPr lang="nl-NL" dirty="0" err="1"/>
              <a:t>Wordspin</a:t>
            </a:r>
            <a:endParaRPr lang="nl-NL" dirty="0"/>
          </a:p>
        </p:txBody>
      </p:sp>
      <p:pic>
        <p:nvPicPr>
          <p:cNvPr id="4" name="Picture 3">
            <a:extLst>
              <a:ext uri="{FF2B5EF4-FFF2-40B4-BE49-F238E27FC236}">
                <a16:creationId xmlns:a16="http://schemas.microsoft.com/office/drawing/2014/main" id="{EC714815-A191-8C4D-8253-66EC4EC56EDE}"/>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654165" y="1296"/>
            <a:ext cx="2489835" cy="476885"/>
          </a:xfrm>
          <a:prstGeom prst="rect">
            <a:avLst/>
          </a:prstGeom>
        </p:spPr>
      </p:pic>
    </p:spTree>
    <p:extLst>
      <p:ext uri="{BB962C8B-B14F-4D97-AF65-F5344CB8AC3E}">
        <p14:creationId xmlns:p14="http://schemas.microsoft.com/office/powerpoint/2010/main" val="3636288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voor soort onderzoek is dit?</a:t>
            </a:r>
          </a:p>
        </p:txBody>
      </p:sp>
      <p:sp>
        <p:nvSpPr>
          <p:cNvPr id="3" name="Tijdelijke aanduiding voor inhoud 2"/>
          <p:cNvSpPr>
            <a:spLocks noGrp="1"/>
          </p:cNvSpPr>
          <p:nvPr>
            <p:ph idx="1"/>
          </p:nvPr>
        </p:nvSpPr>
        <p:spPr/>
        <p:txBody>
          <a:bodyPr/>
          <a:lstStyle/>
          <a:p>
            <a:r>
              <a:rPr lang="nl-NL" dirty="0"/>
              <a:t>Pilotstudy (in een design onderzoek)</a:t>
            </a:r>
          </a:p>
          <a:p>
            <a:pPr lvl="1"/>
            <a:r>
              <a:rPr lang="nl-NL" dirty="0"/>
              <a:t>Pilot = mini-experiment om tot eerste hypotheses (verwachtingen) en opzet te komen</a:t>
            </a:r>
          </a:p>
          <a:p>
            <a:pPr lvl="1"/>
            <a:r>
              <a:rPr lang="nl-NL" dirty="0"/>
              <a:t>Vervolg zou zijn: een design!</a:t>
            </a:r>
          </a:p>
          <a:p>
            <a:pPr lvl="2"/>
            <a:r>
              <a:rPr lang="nl-NL" dirty="0"/>
              <a:t>Inhoud + aanpak + groot experiment (2 keer) </a:t>
            </a:r>
            <a:r>
              <a:rPr lang="nl-NL" dirty="0">
                <a:sym typeface="Wingdings" panose="05000000000000000000" pitchFamily="2" charset="2"/>
              </a:rPr>
              <a:t> betrouwbare conclusies</a:t>
            </a:r>
            <a:endParaRPr lang="nl-NL" dirty="0"/>
          </a:p>
        </p:txBody>
      </p:sp>
      <p:pic>
        <p:nvPicPr>
          <p:cNvPr id="4" name="Picture 3">
            <a:extLst>
              <a:ext uri="{FF2B5EF4-FFF2-40B4-BE49-F238E27FC236}">
                <a16:creationId xmlns:a16="http://schemas.microsoft.com/office/drawing/2014/main" id="{7F48ECEA-3507-5343-8B8A-790E44D32AF7}"/>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654165" y="1296"/>
            <a:ext cx="2489835" cy="476885"/>
          </a:xfrm>
          <a:prstGeom prst="rect">
            <a:avLst/>
          </a:prstGeom>
        </p:spPr>
      </p:pic>
    </p:spTree>
    <p:extLst>
      <p:ext uri="{BB962C8B-B14F-4D97-AF65-F5344CB8AC3E}">
        <p14:creationId xmlns:p14="http://schemas.microsoft.com/office/powerpoint/2010/main" val="1161527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Evaluatie</a:t>
            </a:r>
          </a:p>
        </p:txBody>
      </p:sp>
      <p:sp>
        <p:nvSpPr>
          <p:cNvPr id="3" name="Tijdelijke aanduiding voor inhoud 2"/>
          <p:cNvSpPr>
            <a:spLocks noGrp="1"/>
          </p:cNvSpPr>
          <p:nvPr>
            <p:ph idx="1"/>
          </p:nvPr>
        </p:nvSpPr>
        <p:spPr/>
        <p:txBody>
          <a:bodyPr/>
          <a:lstStyle/>
          <a:p>
            <a:endParaRPr lang="nl-NL" dirty="0"/>
          </a:p>
        </p:txBody>
      </p:sp>
      <p:pic>
        <p:nvPicPr>
          <p:cNvPr id="5" name="Picture 3">
            <a:extLst>
              <a:ext uri="{FF2B5EF4-FFF2-40B4-BE49-F238E27FC236}">
                <a16:creationId xmlns:a16="http://schemas.microsoft.com/office/drawing/2014/main" id="{5AFC49EF-006F-0541-A062-F8496F5BEF3F}"/>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654165" y="1296"/>
            <a:ext cx="2489835" cy="476885"/>
          </a:xfrm>
          <a:prstGeom prst="rect">
            <a:avLst/>
          </a:prstGeom>
        </p:spPr>
      </p:pic>
      <p:pic>
        <p:nvPicPr>
          <p:cNvPr id="6" name="Afbeelding 5">
            <a:extLst>
              <a:ext uri="{FF2B5EF4-FFF2-40B4-BE49-F238E27FC236}">
                <a16:creationId xmlns:a16="http://schemas.microsoft.com/office/drawing/2014/main" id="{DC29A1F3-2DE7-1A44-B97B-F752F49694E0}"/>
              </a:ext>
            </a:extLst>
          </p:cNvPr>
          <p:cNvPicPr>
            <a:picLocks noChangeAspect="1"/>
          </p:cNvPicPr>
          <p:nvPr/>
        </p:nvPicPr>
        <p:blipFill>
          <a:blip r:embed="rId4"/>
          <a:stretch>
            <a:fillRect/>
          </a:stretch>
        </p:blipFill>
        <p:spPr>
          <a:xfrm>
            <a:off x="-8214" y="3770342"/>
            <a:ext cx="4940253" cy="3087658"/>
          </a:xfrm>
          <a:prstGeom prst="rect">
            <a:avLst/>
          </a:prstGeom>
        </p:spPr>
      </p:pic>
      <p:pic>
        <p:nvPicPr>
          <p:cNvPr id="7" name="Afbeelding 6">
            <a:extLst>
              <a:ext uri="{FF2B5EF4-FFF2-40B4-BE49-F238E27FC236}">
                <a16:creationId xmlns:a16="http://schemas.microsoft.com/office/drawing/2014/main" id="{378A4573-D229-C743-BA23-A0FEC222D333}"/>
              </a:ext>
            </a:extLst>
          </p:cNvPr>
          <p:cNvPicPr>
            <a:picLocks noChangeAspect="1"/>
          </p:cNvPicPr>
          <p:nvPr/>
        </p:nvPicPr>
        <p:blipFill>
          <a:blip r:embed="rId5"/>
          <a:stretch>
            <a:fillRect/>
          </a:stretch>
        </p:blipFill>
        <p:spPr>
          <a:xfrm>
            <a:off x="7092280" y="5400467"/>
            <a:ext cx="1892465" cy="1259672"/>
          </a:xfrm>
          <a:prstGeom prst="rect">
            <a:avLst/>
          </a:prstGeom>
        </p:spPr>
      </p:pic>
    </p:spTree>
    <p:extLst>
      <p:ext uri="{BB962C8B-B14F-4D97-AF65-F5344CB8AC3E}">
        <p14:creationId xmlns:p14="http://schemas.microsoft.com/office/powerpoint/2010/main" val="2689115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Afronden</a:t>
            </a:r>
          </a:p>
        </p:txBody>
      </p:sp>
      <p:sp>
        <p:nvSpPr>
          <p:cNvPr id="3" name="Tijdelijke aanduiding voor inhoud 2"/>
          <p:cNvSpPr>
            <a:spLocks noGrp="1"/>
          </p:cNvSpPr>
          <p:nvPr>
            <p:ph idx="1"/>
          </p:nvPr>
        </p:nvSpPr>
        <p:spPr/>
        <p:txBody>
          <a:bodyPr/>
          <a:lstStyle/>
          <a:p>
            <a:r>
              <a:rPr lang="nl-NL" dirty="0"/>
              <a:t>Neem 2 minuten om te noteren: </a:t>
            </a:r>
          </a:p>
          <a:p>
            <a:pPr lvl="1"/>
            <a:r>
              <a:rPr lang="nl-NL" dirty="0"/>
              <a:t>Wat heb je geleerd?</a:t>
            </a:r>
          </a:p>
          <a:p>
            <a:pPr lvl="1"/>
            <a:endParaRPr lang="nl-NL" dirty="0"/>
          </a:p>
        </p:txBody>
      </p:sp>
      <p:pic>
        <p:nvPicPr>
          <p:cNvPr id="5" name="Picture 3">
            <a:extLst>
              <a:ext uri="{FF2B5EF4-FFF2-40B4-BE49-F238E27FC236}">
                <a16:creationId xmlns:a16="http://schemas.microsoft.com/office/drawing/2014/main" id="{7418D267-44D0-F34D-B0E7-3356277BE77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654165" y="1296"/>
            <a:ext cx="2489835" cy="476885"/>
          </a:xfrm>
          <a:prstGeom prst="rect">
            <a:avLst/>
          </a:prstGeom>
        </p:spPr>
      </p:pic>
      <p:pic>
        <p:nvPicPr>
          <p:cNvPr id="7" name="Afbeelding 6">
            <a:extLst>
              <a:ext uri="{FF2B5EF4-FFF2-40B4-BE49-F238E27FC236}">
                <a16:creationId xmlns:a16="http://schemas.microsoft.com/office/drawing/2014/main" id="{17C1E422-18DD-AE4C-AA55-DD2ADFAB868B}"/>
              </a:ext>
            </a:extLst>
          </p:cNvPr>
          <p:cNvPicPr>
            <a:picLocks noChangeAspect="1"/>
          </p:cNvPicPr>
          <p:nvPr/>
        </p:nvPicPr>
        <p:blipFill>
          <a:blip r:embed="rId4"/>
          <a:stretch>
            <a:fillRect/>
          </a:stretch>
        </p:blipFill>
        <p:spPr>
          <a:xfrm>
            <a:off x="4860032" y="4368313"/>
            <a:ext cx="4064000" cy="2209800"/>
          </a:xfrm>
          <a:prstGeom prst="rect">
            <a:avLst/>
          </a:prstGeom>
        </p:spPr>
      </p:pic>
    </p:spTree>
    <p:extLst>
      <p:ext uri="{BB962C8B-B14F-4D97-AF65-F5344CB8AC3E}">
        <p14:creationId xmlns:p14="http://schemas.microsoft.com/office/powerpoint/2010/main" val="3687036456"/>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540</TotalTime>
  <Words>338</Words>
  <Application>Microsoft Macintosh PowerPoint</Application>
  <PresentationFormat>Diavoorstelling (4:3)</PresentationFormat>
  <Paragraphs>53</Paragraphs>
  <Slides>9</Slides>
  <Notes>6</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9</vt:i4>
      </vt:variant>
    </vt:vector>
  </HeadingPairs>
  <TitlesOfParts>
    <vt:vector size="13" baseType="lpstr">
      <vt:lpstr>Arial</vt:lpstr>
      <vt:lpstr>Calibri</vt:lpstr>
      <vt:lpstr>Wingdings</vt:lpstr>
      <vt:lpstr>Kantoorthema</vt:lpstr>
      <vt:lpstr>Lessenserie Taal Leren Vrije Universiteit Schooltalenproject </vt:lpstr>
      <vt:lpstr>Onderzoek, wat is dat eigenlijk?  </vt:lpstr>
      <vt:lpstr>De opdracht was:  Creëer je eigen taal</vt:lpstr>
      <vt:lpstr>Vandaag: het experiment!</vt:lpstr>
      <vt:lpstr>Aan de slag!</vt:lpstr>
      <vt:lpstr>Bespreking</vt:lpstr>
      <vt:lpstr>Wat voor soort onderzoek is dit?</vt:lpstr>
      <vt:lpstr>Evaluatie</vt:lpstr>
      <vt:lpstr>Afronden</vt:lpstr>
    </vt:vector>
  </TitlesOfParts>
  <Company>Vrije Universiteit Amsterdam</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Donszelmann, S.</dc:creator>
  <cp:lastModifiedBy>Microsoft Office User</cp:lastModifiedBy>
  <cp:revision>57</cp:revision>
  <cp:lastPrinted>2015-10-14T08:06:53Z</cp:lastPrinted>
  <dcterms:created xsi:type="dcterms:W3CDTF">2015-09-29T07:19:56Z</dcterms:created>
  <dcterms:modified xsi:type="dcterms:W3CDTF">2020-06-19T12:30:42Z</dcterms:modified>
</cp:coreProperties>
</file>