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90" r:id="rId3"/>
    <p:sldId id="299" r:id="rId4"/>
    <p:sldId id="292" r:id="rId5"/>
    <p:sldId id="291" r:id="rId6"/>
    <p:sldId id="294" r:id="rId7"/>
    <p:sldId id="295" r:id="rId8"/>
    <p:sldId id="296" r:id="rId9"/>
    <p:sldId id="298" r:id="rId10"/>
    <p:sldId id="297"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5000" autoAdjust="0"/>
  </p:normalViewPr>
  <p:slideViewPr>
    <p:cSldViewPr>
      <p:cViewPr varScale="1">
        <p:scale>
          <a:sx n="61" d="100"/>
          <a:sy n="61" d="100"/>
        </p:scale>
        <p:origin x="512"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497726-C146-41E4-8DC6-41012C235AD6}" type="datetimeFigureOut">
              <a:rPr lang="en-US" smtClean="0"/>
              <a:t>6/19/20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C4A86E-6C84-4DDE-97BA-7687DDDCDA71}" type="slidenum">
              <a:rPr lang="en-US" smtClean="0"/>
              <a:t>‹nr.›</a:t>
            </a:fld>
            <a:endParaRPr lang="en-US"/>
          </a:p>
        </p:txBody>
      </p:sp>
    </p:spTree>
    <p:extLst>
      <p:ext uri="{BB962C8B-B14F-4D97-AF65-F5344CB8AC3E}">
        <p14:creationId xmlns:p14="http://schemas.microsoft.com/office/powerpoint/2010/main" val="222514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0FDB0-A186-4696-A2BC-C853F28A900D}" type="datetimeFigureOut">
              <a:rPr lang="nl-NL" smtClean="0"/>
              <a:t>19-06-2020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09D2C-3EF2-47EB-B22F-5360B8E0320B}" type="slidenum">
              <a:rPr lang="nl-NL" smtClean="0"/>
              <a:t>‹nr.›</a:t>
            </a:fld>
            <a:endParaRPr lang="nl-NL"/>
          </a:p>
        </p:txBody>
      </p:sp>
    </p:spTree>
    <p:extLst>
      <p:ext uri="{BB962C8B-B14F-4D97-AF65-F5344CB8AC3E}">
        <p14:creationId xmlns:p14="http://schemas.microsoft.com/office/powerpoint/2010/main" val="39900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klas verschillend:</a:t>
            </a:r>
            <a:r>
              <a:rPr lang="nl-NL" baseline="0" dirty="0"/>
              <a:t> handig om hier of het </a:t>
            </a:r>
            <a:r>
              <a:rPr lang="nl-NL" baseline="0" dirty="0" err="1"/>
              <a:t>Socrative</a:t>
            </a:r>
            <a:r>
              <a:rPr lang="nl-NL" baseline="0" dirty="0"/>
              <a:t> venster met resultaten te openen of een print screen van de resultaten te maken en in de PPT in te voegen </a:t>
            </a:r>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2</a:t>
            </a:fld>
            <a:endParaRPr lang="nl-NL"/>
          </a:p>
        </p:txBody>
      </p:sp>
    </p:spTree>
    <p:extLst>
      <p:ext uri="{BB962C8B-B14F-4D97-AF65-F5344CB8AC3E}">
        <p14:creationId xmlns:p14="http://schemas.microsoft.com/office/powerpoint/2010/main" val="30829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3</a:t>
            </a:fld>
            <a:endParaRPr lang="nl-NL"/>
          </a:p>
        </p:txBody>
      </p:sp>
    </p:spTree>
    <p:extLst>
      <p:ext uri="{BB962C8B-B14F-4D97-AF65-F5344CB8AC3E}">
        <p14:creationId xmlns:p14="http://schemas.microsoft.com/office/powerpoint/2010/main" val="137547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Onderzoek:</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hoe je patronen probeert te onderzoeken (</a:t>
            </a:r>
            <a:r>
              <a:rPr lang="nl-NL" sz="1200" b="1" i="1" kern="1200" dirty="0">
                <a:solidFill>
                  <a:schemeClr val="tx1"/>
                </a:solidFill>
                <a:effectLst/>
                <a:latin typeface="+mn-lt"/>
                <a:ea typeface="+mn-ea"/>
                <a:cs typeface="+mn-cs"/>
              </a:rPr>
              <a:t>kwantitatief</a:t>
            </a:r>
            <a:r>
              <a:rPr lang="nl-NL" sz="1200" kern="1200" dirty="0">
                <a:solidFill>
                  <a:schemeClr val="tx1"/>
                </a:solidFill>
                <a:effectLst/>
                <a:latin typeface="+mn-lt"/>
                <a:ea typeface="+mn-ea"/>
                <a:cs typeface="+mn-cs"/>
              </a:rPr>
              <a:t> onderzoek – numerieke gegevens) en te duiden/verklaren (onder meer door </a:t>
            </a:r>
            <a:r>
              <a:rPr lang="nl-NL" sz="1200" b="1" i="1" kern="1200" dirty="0">
                <a:solidFill>
                  <a:schemeClr val="tx1"/>
                </a:solidFill>
                <a:effectLst/>
                <a:latin typeface="+mn-lt"/>
                <a:ea typeface="+mn-ea"/>
                <a:cs typeface="+mn-cs"/>
              </a:rPr>
              <a:t>kwalitatief</a:t>
            </a:r>
            <a:r>
              <a:rPr lang="nl-NL" sz="1200" kern="1200" dirty="0">
                <a:solidFill>
                  <a:schemeClr val="tx1"/>
                </a:solidFill>
                <a:effectLst/>
                <a:latin typeface="+mn-lt"/>
                <a:ea typeface="+mn-ea"/>
                <a:cs typeface="+mn-cs"/>
              </a:rPr>
              <a:t> onderzoek – hoe en waarom). Bijvoorbeeld: hoeveel jongeren spreken een tweede taal naast hun moedertaal en vinden dit belangrijk (kwantitatief); vervolgens in gesprek met een groep om te inventariseren waarom dit zo belangrijk wordt gevonden (kwalitatief). Of: bestuderen hoe vaak fouten in een tweede taal worden gemaakt vanwege letterlijke vertalingen (kwantitatief). Vervolgens onderzoeken hoe deze vertalingen er dan uitzien en waar dat door kan komen (kwalitatief; dichterbij kijken).</a:t>
            </a:r>
          </a:p>
          <a:p>
            <a:pPr lvl="0"/>
            <a:r>
              <a:rPr lang="nl-NL" sz="1200" kern="1200" dirty="0">
                <a:solidFill>
                  <a:schemeClr val="tx1"/>
                </a:solidFill>
                <a:effectLst/>
                <a:latin typeface="+mn-lt"/>
                <a:ea typeface="+mn-ea"/>
                <a:cs typeface="+mn-cs"/>
              </a:rPr>
              <a:t>onderscheid tussen </a:t>
            </a:r>
            <a:r>
              <a:rPr lang="nl-NL" sz="1200" b="1" i="1" kern="1200" dirty="0">
                <a:solidFill>
                  <a:schemeClr val="tx1"/>
                </a:solidFill>
                <a:effectLst/>
                <a:latin typeface="+mn-lt"/>
                <a:ea typeface="+mn-ea"/>
                <a:cs typeface="+mn-cs"/>
              </a:rPr>
              <a:t>waarheid vinden</a:t>
            </a:r>
            <a:r>
              <a:rPr lang="nl-NL" sz="1200" kern="1200" dirty="0">
                <a:solidFill>
                  <a:schemeClr val="tx1"/>
                </a:solidFill>
                <a:effectLst/>
                <a:latin typeface="+mn-lt"/>
                <a:ea typeface="+mn-ea"/>
                <a:cs typeface="+mn-cs"/>
              </a:rPr>
              <a:t> en </a:t>
            </a:r>
            <a:r>
              <a:rPr lang="nl-NL" sz="1200" b="1" i="1" kern="1200" dirty="0">
                <a:solidFill>
                  <a:schemeClr val="tx1"/>
                </a:solidFill>
                <a:effectLst/>
                <a:latin typeface="+mn-lt"/>
                <a:ea typeface="+mn-ea"/>
                <a:cs typeface="+mn-cs"/>
              </a:rPr>
              <a:t>onderzoeken</a:t>
            </a:r>
            <a:r>
              <a:rPr lang="nl-NL" sz="1200" kern="1200" dirty="0">
                <a:solidFill>
                  <a:schemeClr val="tx1"/>
                </a:solidFill>
                <a:effectLst/>
                <a:latin typeface="+mn-lt"/>
                <a:ea typeface="+mn-ea"/>
                <a:cs typeface="+mn-cs"/>
              </a:rPr>
              <a:t>: wat volgens onderzoek klopt, geldt niet altijd voor ieder individu of voor elke context. Onderzoek is het generaliseren op basis van patronen; maar natuurlijk kunnen daar afwijkende voorbeelden zijn. Net als bij de stellingen die we eerder bespraken. </a:t>
            </a:r>
          </a:p>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4</a:t>
            </a:fld>
            <a:endParaRPr lang="nl-NL"/>
          </a:p>
        </p:txBody>
      </p:sp>
    </p:spTree>
    <p:extLst>
      <p:ext uri="{BB962C8B-B14F-4D97-AF65-F5344CB8AC3E}">
        <p14:creationId xmlns:p14="http://schemas.microsoft.com/office/powerpoint/2010/main" val="210517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Stil staan bij dat een opdracht als die in de </a:t>
            </a:r>
            <a:r>
              <a:rPr lang="nl-NL" sz="1200" kern="1200" dirty="0" err="1">
                <a:solidFill>
                  <a:schemeClr val="tx1"/>
                </a:solidFill>
                <a:effectLst/>
                <a:latin typeface="+mn-lt"/>
                <a:ea typeface="+mn-ea"/>
                <a:cs typeface="+mn-cs"/>
              </a:rPr>
              <a:t>Socrative</a:t>
            </a:r>
            <a:r>
              <a:rPr lang="nl-NL" sz="1200" kern="1200" dirty="0">
                <a:solidFill>
                  <a:schemeClr val="tx1"/>
                </a:solidFill>
                <a:effectLst/>
                <a:latin typeface="+mn-lt"/>
                <a:ea typeface="+mn-ea"/>
                <a:cs typeface="+mn-cs"/>
              </a:rPr>
              <a:t> eigenlijk een onderzoek is (kort aan de leerlingen vragen, dan zelf benoemen)!</a:t>
            </a:r>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5</a:t>
            </a:fld>
            <a:endParaRPr lang="nl-NL"/>
          </a:p>
        </p:txBody>
      </p:sp>
    </p:spTree>
    <p:extLst>
      <p:ext uri="{BB962C8B-B14F-4D97-AF65-F5344CB8AC3E}">
        <p14:creationId xmlns:p14="http://schemas.microsoft.com/office/powerpoint/2010/main" val="68613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Verken eerst kort uit welke componenten een taal bestaat (zie twee zinnen in de PPT: woorden, persoonsvormen, werkwoorden, bezittelijk voornaamwoorden, zelfstandig naamwoorden), grammatica (</a:t>
            </a:r>
            <a:r>
              <a:rPr lang="nl-NL" sz="1200" kern="1200" dirty="0" err="1">
                <a:solidFill>
                  <a:schemeClr val="tx1"/>
                </a:solidFill>
                <a:effectLst/>
                <a:latin typeface="+mn-lt"/>
                <a:ea typeface="+mn-ea"/>
                <a:cs typeface="+mn-cs"/>
              </a:rPr>
              <a:t>zinsvolgorde</a:t>
            </a:r>
            <a:r>
              <a:rPr lang="nl-NL" sz="1200" kern="1200" dirty="0">
                <a:solidFill>
                  <a:schemeClr val="tx1"/>
                </a:solidFill>
                <a:effectLst/>
                <a:latin typeface="+mn-lt"/>
                <a:ea typeface="+mn-ea"/>
                <a:cs typeface="+mn-cs"/>
              </a:rPr>
              <a:t>), spelling, uitspraak (hoeft niet altijd overeen te komen), systeem!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6</a:t>
            </a:fld>
            <a:endParaRPr lang="nl-NL"/>
          </a:p>
        </p:txBody>
      </p:sp>
    </p:spTree>
    <p:extLst>
      <p:ext uri="{BB962C8B-B14F-4D97-AF65-F5344CB8AC3E}">
        <p14:creationId xmlns:p14="http://schemas.microsoft.com/office/powerpoint/2010/main" val="6006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Maak duidelijk aan de leerlingen dat ze bij stap 3 niet alleen beschrijven hoe ze dit gaan aanpakken, maar het ook daadwerkelijk moeten kunnen uitvoeren in een 1 op 1 setting met een </a:t>
            </a:r>
            <a:r>
              <a:rPr lang="nl-NL" sz="1200" kern="1200" dirty="0" err="1">
                <a:solidFill>
                  <a:schemeClr val="tx1"/>
                </a:solidFill>
                <a:effectLst/>
                <a:latin typeface="+mn-lt"/>
                <a:ea typeface="+mn-ea"/>
                <a:cs typeface="+mn-cs"/>
              </a:rPr>
              <a:t>taalleerder</a:t>
            </a:r>
            <a:r>
              <a:rPr lang="nl-NL" sz="1200" kern="1200" dirty="0">
                <a:solidFill>
                  <a:schemeClr val="tx1"/>
                </a:solidFill>
                <a:effectLst/>
                <a:latin typeface="+mn-lt"/>
                <a:ea typeface="+mn-ea"/>
                <a:cs typeface="+mn-cs"/>
              </a:rPr>
              <a:t>! (namelijk in de volgende les).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Leerlingen die moeite hebben met het formuleren van een taal kunnen misschien op weg geholpen worden door ze een situatie voor te leggen waarin ze taal moete gebruiken. Laat ze vanuit die context woorden en regels  verzinnen (bijv. iemand uitnodigen voor een feestje, de weg vragen, etc.)</a:t>
            </a:r>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7</a:t>
            </a:fld>
            <a:endParaRPr lang="nl-NL"/>
          </a:p>
        </p:txBody>
      </p:sp>
    </p:spTree>
    <p:extLst>
      <p:ext uri="{BB962C8B-B14F-4D97-AF65-F5344CB8AC3E}">
        <p14:creationId xmlns:p14="http://schemas.microsoft.com/office/powerpoint/2010/main" val="155265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Leerlingen zouden het best weleens moeilijk kunnen vinden een manier van taal aanleren te bedenken. Probeer ze te laten terugschakelen naar wat ze hebben geleerd, wat ze zelf zouden willen en van daaruit een aanpak te kiezen. </a:t>
            </a:r>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8</a:t>
            </a:fld>
            <a:endParaRPr lang="nl-NL"/>
          </a:p>
        </p:txBody>
      </p:sp>
    </p:spTree>
    <p:extLst>
      <p:ext uri="{BB962C8B-B14F-4D97-AF65-F5344CB8AC3E}">
        <p14:creationId xmlns:p14="http://schemas.microsoft.com/office/powerpoint/2010/main" val="162778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Even terugvragen: Hoe gaat dit? Moeilijk/makkelijk. Hoe heten de talen (twee terugvragen)? Belangrijk: </a:t>
            </a:r>
            <a:r>
              <a:rPr lang="nl-NL" sz="1200" b="1" kern="1200" dirty="0">
                <a:solidFill>
                  <a:schemeClr val="tx1"/>
                </a:solidFill>
                <a:effectLst/>
                <a:latin typeface="+mn-lt"/>
                <a:ea typeface="+mn-ea"/>
                <a:cs typeface="+mn-cs"/>
              </a:rPr>
              <a:t>positief reageren</a:t>
            </a:r>
            <a:r>
              <a:rPr lang="nl-NL" sz="1200" kern="1200" dirty="0">
                <a:solidFill>
                  <a:schemeClr val="tx1"/>
                </a:solidFill>
                <a:effectLst/>
                <a:latin typeface="+mn-lt"/>
                <a:ea typeface="+mn-ea"/>
                <a:cs typeface="+mn-cs"/>
              </a:rPr>
              <a:t> op eerste initiatieven (het is geen gemakkelijke klus!)</a:t>
            </a:r>
          </a:p>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9</a:t>
            </a:fld>
            <a:endParaRPr lang="nl-NL"/>
          </a:p>
        </p:txBody>
      </p:sp>
    </p:spTree>
    <p:extLst>
      <p:ext uri="{BB962C8B-B14F-4D97-AF65-F5344CB8AC3E}">
        <p14:creationId xmlns:p14="http://schemas.microsoft.com/office/powerpoint/2010/main" val="122724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10</a:t>
            </a:fld>
            <a:endParaRPr lang="nl-NL"/>
          </a:p>
        </p:txBody>
      </p:sp>
    </p:spTree>
    <p:extLst>
      <p:ext uri="{BB962C8B-B14F-4D97-AF65-F5344CB8AC3E}">
        <p14:creationId xmlns:p14="http://schemas.microsoft.com/office/powerpoint/2010/main" val="337570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35021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66882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91493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388872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383197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33497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0B801C-0F9B-460D-B87D-3D3B69B530EE}" type="datetimeFigureOut">
              <a:rPr lang="nl-NL" smtClean="0"/>
              <a:t>19-06-2020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16895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0B801C-0F9B-460D-B87D-3D3B69B530EE}" type="datetimeFigureOut">
              <a:rPr lang="nl-NL" smtClean="0"/>
              <a:t>19-06-2020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6225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0B801C-0F9B-460D-B87D-3D3B69B530EE}" type="datetimeFigureOut">
              <a:rPr lang="nl-NL" smtClean="0"/>
              <a:t>19-06-2020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96385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83397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917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65BE0-657D-455C-A817-E2D32C917C1B}" type="slidenum">
              <a:rPr lang="nl-NL" smtClean="0"/>
              <a:t>‹nr.›</a:t>
            </a:fld>
            <a:endParaRPr lang="nl-NL"/>
          </a:p>
        </p:txBody>
      </p:sp>
    </p:spTree>
    <p:extLst>
      <p:ext uri="{BB962C8B-B14F-4D97-AF65-F5344CB8AC3E}">
        <p14:creationId xmlns:p14="http://schemas.microsoft.com/office/powerpoint/2010/main" val="390270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i="1" dirty="0"/>
              <a:t>Lessenserie Taal Leren</a:t>
            </a:r>
            <a:br>
              <a:rPr lang="nl-NL" dirty="0"/>
            </a:br>
            <a:r>
              <a:rPr lang="nl-NL" sz="3100" dirty="0"/>
              <a:t>Vrije Universiteit</a:t>
            </a:r>
            <a:br>
              <a:rPr lang="nl-NL" sz="3100" dirty="0"/>
            </a:br>
            <a:r>
              <a:rPr lang="nl-NL" sz="3100" dirty="0"/>
              <a:t>Schooltalenproject</a:t>
            </a:r>
            <a:br>
              <a:rPr lang="nl-NL" sz="3100" dirty="0"/>
            </a:br>
            <a:endParaRPr lang="nl-NL" dirty="0"/>
          </a:p>
        </p:txBody>
      </p:sp>
      <p:sp>
        <p:nvSpPr>
          <p:cNvPr id="3" name="Ondertitel 2"/>
          <p:cNvSpPr>
            <a:spLocks noGrp="1"/>
          </p:cNvSpPr>
          <p:nvPr>
            <p:ph type="subTitle" idx="1"/>
          </p:nvPr>
        </p:nvSpPr>
        <p:spPr/>
        <p:txBody>
          <a:bodyPr>
            <a:normAutofit fontScale="85000" lnSpcReduction="20000"/>
          </a:bodyPr>
          <a:lstStyle/>
          <a:p>
            <a:r>
              <a:rPr lang="nl-NL" dirty="0"/>
              <a:t>Les 4</a:t>
            </a:r>
          </a:p>
          <a:p>
            <a:r>
              <a:rPr lang="nl-NL" dirty="0">
                <a:solidFill>
                  <a:schemeClr val="tx1"/>
                </a:solidFill>
              </a:rPr>
              <a:t>Op weg naar een taalonderzoek</a:t>
            </a:r>
          </a:p>
          <a:p>
            <a:r>
              <a:rPr lang="nl-NL" dirty="0"/>
              <a:t>Docenten: </a:t>
            </a:r>
          </a:p>
          <a:p>
            <a:r>
              <a:rPr lang="nl-NL" dirty="0"/>
              <a:t>Anna Kaal &amp; Sebastiaan </a:t>
            </a:r>
            <a:r>
              <a:rPr lang="nl-NL" dirty="0" err="1"/>
              <a:t>Dönszelmann</a:t>
            </a:r>
            <a:endParaRPr lang="nl-NL" dirty="0"/>
          </a:p>
        </p:txBody>
      </p:sp>
      <p:pic>
        <p:nvPicPr>
          <p:cNvPr id="1026" name="Picture 2" descr="C:\Users\sdn260\AppData\Local\Temp\x10sct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8" y="0"/>
            <a:ext cx="3490913"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4E6408EF-38A4-DB4B-A9A9-14F41F6FD68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6276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Volgende keer: slotbijeenkomst</a:t>
            </a:r>
          </a:p>
        </p:txBody>
      </p:sp>
      <p:sp>
        <p:nvSpPr>
          <p:cNvPr id="3" name="Tijdelijke aanduiding voor inhoud 2"/>
          <p:cNvSpPr>
            <a:spLocks noGrp="1"/>
          </p:cNvSpPr>
          <p:nvPr>
            <p:ph idx="1"/>
          </p:nvPr>
        </p:nvSpPr>
        <p:spPr/>
        <p:txBody>
          <a:bodyPr>
            <a:normAutofit/>
          </a:bodyPr>
          <a:lstStyle/>
          <a:p>
            <a:r>
              <a:rPr lang="nl-NL" sz="2400" dirty="0"/>
              <a:t>Maak de opdracht in de komende week af. Beschrijf je taal, hoe je hem gaat onderwijzen en oefen met dat onderwijzen. </a:t>
            </a:r>
          </a:p>
          <a:p>
            <a:r>
              <a:rPr lang="nl-NL" sz="2400" dirty="0"/>
              <a:t>In de volgende les gaan we dat in uitvoering brengen! </a:t>
            </a:r>
          </a:p>
          <a:p>
            <a:endParaRPr lang="nl-NL" sz="2400" dirty="0"/>
          </a:p>
          <a:p>
            <a:endParaRPr lang="nl-NL" sz="2400" dirty="0"/>
          </a:p>
          <a:p>
            <a:endParaRPr lang="nl-NL" sz="2400" dirty="0"/>
          </a:p>
          <a:p>
            <a:endParaRPr lang="nl-NL" sz="2400" dirty="0"/>
          </a:p>
          <a:p>
            <a:endParaRPr lang="nl-NL" sz="2400" dirty="0"/>
          </a:p>
          <a:p>
            <a:pPr marL="0" indent="0">
              <a:buNone/>
            </a:pPr>
            <a:endParaRPr lang="nl-NL" sz="2400" dirty="0"/>
          </a:p>
          <a:p>
            <a:pPr marL="0" indent="0">
              <a:buNone/>
            </a:pPr>
            <a:r>
              <a:rPr lang="nl-NL" sz="2400" dirty="0"/>
              <a:t>			     Blablabla </a:t>
            </a:r>
            <a:r>
              <a:rPr lang="nl-NL" sz="2400" dirty="0">
                <a:sym typeface="Wingdings" pitchFamily="2" charset="2"/>
              </a:rPr>
              <a:t> </a:t>
            </a:r>
            <a:endParaRPr lang="nl-NL" sz="2400" dirty="0"/>
          </a:p>
          <a:p>
            <a:endParaRPr lang="nl-NL" dirty="0"/>
          </a:p>
        </p:txBody>
      </p:sp>
      <p:pic>
        <p:nvPicPr>
          <p:cNvPr id="5" name="Picture 3">
            <a:extLst>
              <a:ext uri="{FF2B5EF4-FFF2-40B4-BE49-F238E27FC236}">
                <a16:creationId xmlns:a16="http://schemas.microsoft.com/office/drawing/2014/main" id="{86890BE7-491E-9142-8F4F-D058B1B2D15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pic>
        <p:nvPicPr>
          <p:cNvPr id="4" name="Afbeelding 3">
            <a:extLst>
              <a:ext uri="{FF2B5EF4-FFF2-40B4-BE49-F238E27FC236}">
                <a16:creationId xmlns:a16="http://schemas.microsoft.com/office/drawing/2014/main" id="{345A64DA-1206-FE47-A1E4-940C18ABE45D}"/>
              </a:ext>
            </a:extLst>
          </p:cNvPr>
          <p:cNvPicPr>
            <a:picLocks noChangeAspect="1"/>
          </p:cNvPicPr>
          <p:nvPr/>
        </p:nvPicPr>
        <p:blipFill>
          <a:blip r:embed="rId4"/>
          <a:stretch>
            <a:fillRect/>
          </a:stretch>
        </p:blipFill>
        <p:spPr>
          <a:xfrm>
            <a:off x="2483768" y="3006824"/>
            <a:ext cx="4064000" cy="2438400"/>
          </a:xfrm>
          <a:prstGeom prst="rect">
            <a:avLst/>
          </a:prstGeom>
        </p:spPr>
      </p:pic>
    </p:spTree>
    <p:extLst>
      <p:ext uri="{BB962C8B-B14F-4D97-AF65-F5344CB8AC3E}">
        <p14:creationId xmlns:p14="http://schemas.microsoft.com/office/powerpoint/2010/main" val="268911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Socrative</a:t>
            </a:r>
            <a:r>
              <a:rPr lang="nl-NL" dirty="0"/>
              <a:t> resultaten</a:t>
            </a:r>
          </a:p>
        </p:txBody>
      </p:sp>
      <p:sp>
        <p:nvSpPr>
          <p:cNvPr id="3" name="Tijdelijke aanduiding voor inhoud 2"/>
          <p:cNvSpPr>
            <a:spLocks noGrp="1"/>
          </p:cNvSpPr>
          <p:nvPr>
            <p:ph idx="1"/>
          </p:nvPr>
        </p:nvSpPr>
        <p:spPr/>
        <p:txBody>
          <a:bodyPr>
            <a:normAutofit lnSpcReduction="10000"/>
          </a:bodyPr>
          <a:lstStyle/>
          <a:p>
            <a:r>
              <a:rPr lang="nl-NL" dirty="0"/>
              <a:t>Belangrijkste reden om Engels te leren: </a:t>
            </a:r>
          </a:p>
          <a:p>
            <a:pPr lvl="1"/>
            <a:r>
              <a:rPr lang="nl-NL" dirty="0"/>
              <a:t>Zelf leuk om een andere taal te spreken</a:t>
            </a:r>
          </a:p>
          <a:p>
            <a:pPr lvl="1"/>
            <a:r>
              <a:rPr lang="nl-NL" dirty="0"/>
              <a:t>Handig om in te communiceren</a:t>
            </a:r>
          </a:p>
          <a:p>
            <a:r>
              <a:rPr lang="nl-NL" dirty="0"/>
              <a:t>Belangrijkste reden om Frans te leren:</a:t>
            </a:r>
          </a:p>
          <a:p>
            <a:pPr lvl="1"/>
            <a:r>
              <a:rPr lang="nl-NL" dirty="0"/>
              <a:t>Het moet op school</a:t>
            </a:r>
          </a:p>
          <a:p>
            <a:r>
              <a:rPr lang="nl-NL" dirty="0"/>
              <a:t>Belangrijkste reden om Duits te leren:</a:t>
            </a:r>
          </a:p>
          <a:p>
            <a:pPr lvl="1"/>
            <a:r>
              <a:rPr lang="nl-NL" dirty="0"/>
              <a:t>Het moet op school</a:t>
            </a:r>
          </a:p>
          <a:p>
            <a:pPr lvl="1"/>
            <a:r>
              <a:rPr lang="nl-NL" dirty="0"/>
              <a:t>Handig om in te communiceren</a:t>
            </a:r>
          </a:p>
          <a:p>
            <a:r>
              <a:rPr lang="nl-NL" dirty="0"/>
              <a:t>N=2!!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847" y="5589240"/>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40C1DD65-A1BE-4B40-B12C-2DE7175BFA6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54165" y="-213"/>
            <a:ext cx="2489835" cy="476885"/>
          </a:xfrm>
          <a:prstGeom prst="rect">
            <a:avLst/>
          </a:prstGeom>
        </p:spPr>
      </p:pic>
    </p:spTree>
    <p:extLst>
      <p:ext uri="{BB962C8B-B14F-4D97-AF65-F5344CB8AC3E}">
        <p14:creationId xmlns:p14="http://schemas.microsoft.com/office/powerpoint/2010/main" val="24182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Socrative</a:t>
            </a:r>
            <a:r>
              <a:rPr lang="en-US" dirty="0"/>
              <a:t> </a:t>
            </a:r>
            <a:r>
              <a:rPr lang="en-US" dirty="0" err="1"/>
              <a:t>resultaten</a:t>
            </a:r>
            <a:endParaRPr lang="en-US" dirty="0"/>
          </a:p>
        </p:txBody>
      </p:sp>
      <p:sp>
        <p:nvSpPr>
          <p:cNvPr id="3" name="Content Placeholder 2"/>
          <p:cNvSpPr>
            <a:spLocks noGrp="1"/>
          </p:cNvSpPr>
          <p:nvPr>
            <p:ph idx="1"/>
          </p:nvPr>
        </p:nvSpPr>
        <p:spPr/>
        <p:txBody>
          <a:bodyPr>
            <a:normAutofit fontScale="85000" lnSpcReduction="20000"/>
          </a:bodyPr>
          <a:lstStyle/>
          <a:p>
            <a:r>
              <a:rPr lang="en-US" dirty="0"/>
              <a:t>Hoe </a:t>
            </a:r>
            <a:r>
              <a:rPr lang="en-US" dirty="0" err="1"/>
              <a:t>heb</a:t>
            </a:r>
            <a:r>
              <a:rPr lang="en-US" dirty="0"/>
              <a:t> je de </a:t>
            </a:r>
            <a:r>
              <a:rPr lang="en-US" dirty="0" err="1"/>
              <a:t>talen</a:t>
            </a:r>
            <a:r>
              <a:rPr lang="en-US" dirty="0"/>
              <a:t> </a:t>
            </a:r>
            <a:r>
              <a:rPr lang="en-US" dirty="0" err="1"/>
              <a:t>geleerd</a:t>
            </a:r>
            <a:r>
              <a:rPr lang="en-US" dirty="0"/>
              <a:t>?:</a:t>
            </a:r>
          </a:p>
          <a:p>
            <a:pPr lvl="1"/>
            <a:r>
              <a:rPr lang="en-US" dirty="0" err="1"/>
              <a:t>Woordjes</a:t>
            </a:r>
            <a:r>
              <a:rPr lang="en-US" dirty="0"/>
              <a:t>, </a:t>
            </a:r>
            <a:r>
              <a:rPr lang="en-US" dirty="0" err="1"/>
              <a:t>zinnen</a:t>
            </a:r>
            <a:r>
              <a:rPr lang="en-US" dirty="0"/>
              <a:t> </a:t>
            </a:r>
            <a:r>
              <a:rPr lang="en-US" dirty="0" err="1"/>
              <a:t>en</a:t>
            </a:r>
            <a:r>
              <a:rPr lang="en-US" dirty="0"/>
              <a:t> </a:t>
            </a:r>
            <a:r>
              <a:rPr lang="en-US" dirty="0" err="1"/>
              <a:t>grammatica</a:t>
            </a:r>
            <a:r>
              <a:rPr lang="en-US" dirty="0"/>
              <a:t> </a:t>
            </a:r>
            <a:r>
              <a:rPr lang="en-US" dirty="0" err="1"/>
              <a:t>leren</a:t>
            </a:r>
            <a:r>
              <a:rPr lang="en-US" dirty="0"/>
              <a:t> </a:t>
            </a:r>
          </a:p>
          <a:p>
            <a:r>
              <a:rPr lang="en-US" dirty="0"/>
              <a:t>Hoe </a:t>
            </a:r>
            <a:r>
              <a:rPr lang="en-US" dirty="0" err="1"/>
              <a:t>zou</a:t>
            </a:r>
            <a:r>
              <a:rPr lang="en-US" dirty="0"/>
              <a:t> je het </a:t>
            </a:r>
            <a:r>
              <a:rPr lang="en-US" dirty="0" err="1"/>
              <a:t>liefst</a:t>
            </a:r>
            <a:r>
              <a:rPr lang="en-US" dirty="0"/>
              <a:t> </a:t>
            </a:r>
            <a:r>
              <a:rPr lang="en-US" dirty="0" err="1"/>
              <a:t>een</a:t>
            </a:r>
            <a:r>
              <a:rPr lang="en-US" dirty="0"/>
              <a:t> </a:t>
            </a:r>
            <a:r>
              <a:rPr lang="en-US" dirty="0" err="1"/>
              <a:t>vreemde</a:t>
            </a:r>
            <a:r>
              <a:rPr lang="en-US" dirty="0"/>
              <a:t> </a:t>
            </a:r>
            <a:r>
              <a:rPr lang="en-US" dirty="0" err="1"/>
              <a:t>taal</a:t>
            </a:r>
            <a:r>
              <a:rPr lang="en-US" dirty="0"/>
              <a:t> </a:t>
            </a:r>
            <a:r>
              <a:rPr lang="en-US" dirty="0" err="1"/>
              <a:t>leren</a:t>
            </a:r>
            <a:r>
              <a:rPr lang="en-US" dirty="0"/>
              <a:t>?:</a:t>
            </a:r>
          </a:p>
          <a:p>
            <a:pPr lvl="1"/>
            <a:r>
              <a:rPr lang="nl-NL" dirty="0"/>
              <a:t>Door middel van praktische lessen. Zoals met elkaar praten en mondelinge overhoringen. Zo leer je </a:t>
            </a:r>
            <a:r>
              <a:rPr lang="nl-NL" dirty="0" err="1"/>
              <a:t>namelijke</a:t>
            </a:r>
            <a:r>
              <a:rPr lang="nl-NL" dirty="0"/>
              <a:t> een taal te gebruiken.</a:t>
            </a:r>
          </a:p>
          <a:p>
            <a:pPr lvl="1"/>
            <a:r>
              <a:rPr lang="nl-NL" dirty="0"/>
              <a:t>Niet te eenzijdig maar juist veel variatie in de lessen en niet alleen maar standaard oefeningen. Het is leuk om bijvoorbeeld Engels veel te spreken, maar de taal goed kunnen lezen vind ik ook belangrijk. Het hoeft niet uitgebreid dat je gelijk een groot project gaat doen met spreken, maar wel gewoon dat je de mogelijkheid krijgt om het te oefenen.</a:t>
            </a:r>
            <a:endParaRPr lang="en-US" dirty="0"/>
          </a:p>
        </p:txBody>
      </p:sp>
      <p:pic>
        <p:nvPicPr>
          <p:cNvPr id="4" name="Picture 3">
            <a:extLst>
              <a:ext uri="{FF2B5EF4-FFF2-40B4-BE49-F238E27FC236}">
                <a16:creationId xmlns:a16="http://schemas.microsoft.com/office/drawing/2014/main" id="{867A8E0B-6C26-154C-9596-AE6FC122D55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31808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1083"/>
            <a:ext cx="8229600" cy="1143000"/>
          </a:xfrm>
        </p:spPr>
        <p:txBody>
          <a:bodyPr>
            <a:normAutofit fontScale="90000"/>
          </a:bodyPr>
          <a:lstStyle/>
          <a:p>
            <a:r>
              <a:rPr lang="nl-NL" dirty="0"/>
              <a:t>Onderzoek, wat is dat eigenlijk? </a:t>
            </a:r>
            <a:br>
              <a:rPr lang="nl-NL" dirty="0"/>
            </a:br>
            <a:endParaRPr lang="nl-NL" dirty="0"/>
          </a:p>
        </p:txBody>
      </p:sp>
      <p:sp>
        <p:nvSpPr>
          <p:cNvPr id="3" name="Tijdelijke aanduiding voor inhoud 2"/>
          <p:cNvSpPr>
            <a:spLocks noGrp="1"/>
          </p:cNvSpPr>
          <p:nvPr>
            <p:ph idx="1"/>
          </p:nvPr>
        </p:nvSpPr>
        <p:spPr/>
        <p:txBody>
          <a:bodyPr/>
          <a:lstStyle/>
          <a:p>
            <a:r>
              <a:rPr lang="nl-NL" b="1" i="1" dirty="0"/>
              <a:t>Onderzoek = waarheid? </a:t>
            </a:r>
          </a:p>
          <a:p>
            <a:pPr lvl="1"/>
            <a:endParaRPr lang="nl-NL" i="1" dirty="0"/>
          </a:p>
          <a:p>
            <a:endParaRPr lang="nl-NL"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473" y="2213983"/>
            <a:ext cx="2808312" cy="186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595938D6-06C2-FF4A-84E2-BF3FFA2EB33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pic>
        <p:nvPicPr>
          <p:cNvPr id="4" name="Afbeelding 3">
            <a:extLst>
              <a:ext uri="{FF2B5EF4-FFF2-40B4-BE49-F238E27FC236}">
                <a16:creationId xmlns:a16="http://schemas.microsoft.com/office/drawing/2014/main" id="{68C47251-F1D5-D246-8E89-BC38703AD63D}"/>
              </a:ext>
            </a:extLst>
          </p:cNvPr>
          <p:cNvPicPr>
            <a:picLocks noChangeAspect="1"/>
          </p:cNvPicPr>
          <p:nvPr/>
        </p:nvPicPr>
        <p:blipFill>
          <a:blip r:embed="rId5"/>
          <a:stretch>
            <a:fillRect/>
          </a:stretch>
        </p:blipFill>
        <p:spPr>
          <a:xfrm>
            <a:off x="5930331" y="4441524"/>
            <a:ext cx="2983802" cy="2256500"/>
          </a:xfrm>
          <a:prstGeom prst="rect">
            <a:avLst/>
          </a:prstGeom>
        </p:spPr>
      </p:pic>
      <p:pic>
        <p:nvPicPr>
          <p:cNvPr id="8" name="Afbeelding 7">
            <a:extLst>
              <a:ext uri="{FF2B5EF4-FFF2-40B4-BE49-F238E27FC236}">
                <a16:creationId xmlns:a16="http://schemas.microsoft.com/office/drawing/2014/main" id="{C0614C7B-D325-8246-AFFC-A3370592EE23}"/>
              </a:ext>
            </a:extLst>
          </p:cNvPr>
          <p:cNvPicPr>
            <a:picLocks noChangeAspect="1"/>
          </p:cNvPicPr>
          <p:nvPr/>
        </p:nvPicPr>
        <p:blipFill>
          <a:blip r:embed="rId6"/>
          <a:stretch>
            <a:fillRect/>
          </a:stretch>
        </p:blipFill>
        <p:spPr>
          <a:xfrm>
            <a:off x="877542" y="3212977"/>
            <a:ext cx="3557181" cy="2367748"/>
          </a:xfrm>
          <a:prstGeom prst="rect">
            <a:avLst/>
          </a:prstGeom>
        </p:spPr>
      </p:pic>
    </p:spTree>
    <p:extLst>
      <p:ext uri="{BB962C8B-B14F-4D97-AF65-F5344CB8AC3E}">
        <p14:creationId xmlns:p14="http://schemas.microsoft.com/office/powerpoint/2010/main" val="4568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Socrative</a:t>
            </a:r>
            <a:r>
              <a:rPr lang="nl-NL" dirty="0"/>
              <a:t>: voorbeeld van onderzoek</a:t>
            </a:r>
          </a:p>
        </p:txBody>
      </p:sp>
      <p:sp>
        <p:nvSpPr>
          <p:cNvPr id="3" name="Tijdelijke aanduiding voor inhoud 2"/>
          <p:cNvSpPr>
            <a:spLocks noGrp="1"/>
          </p:cNvSpPr>
          <p:nvPr>
            <p:ph idx="1"/>
          </p:nvPr>
        </p:nvSpPr>
        <p:spPr>
          <a:xfrm>
            <a:off x="457200" y="1988840"/>
            <a:ext cx="8229600" cy="4137323"/>
          </a:xfrm>
        </p:spPr>
        <p:txBody>
          <a:bodyPr>
            <a:normAutofit fontScale="85000" lnSpcReduction="10000"/>
          </a:bodyPr>
          <a:lstStyle/>
          <a:p>
            <a:pPr lvl="0"/>
            <a:r>
              <a:rPr lang="nl-NL" dirty="0"/>
              <a:t>Een </a:t>
            </a:r>
            <a:r>
              <a:rPr lang="nl-NL" b="1" dirty="0"/>
              <a:t>fenomeen</a:t>
            </a:r>
            <a:r>
              <a:rPr lang="nl-NL" dirty="0"/>
              <a:t> (taal leren)</a:t>
            </a:r>
          </a:p>
          <a:p>
            <a:pPr lvl="0"/>
            <a:r>
              <a:rPr lang="nl-NL" dirty="0"/>
              <a:t>Een </a:t>
            </a:r>
            <a:r>
              <a:rPr lang="nl-NL" b="1" dirty="0"/>
              <a:t>doelgroep</a:t>
            </a:r>
            <a:r>
              <a:rPr lang="nl-NL" dirty="0"/>
              <a:t> (90 V4-leerlingen)</a:t>
            </a:r>
          </a:p>
          <a:p>
            <a:pPr lvl="0"/>
            <a:r>
              <a:rPr lang="nl-NL" dirty="0"/>
              <a:t>Een </a:t>
            </a:r>
            <a:r>
              <a:rPr lang="nl-NL" b="1" dirty="0"/>
              <a:t>set vragen</a:t>
            </a:r>
            <a:r>
              <a:rPr lang="nl-NL" dirty="0"/>
              <a:t> over het fenomeen</a:t>
            </a:r>
          </a:p>
          <a:p>
            <a:pPr lvl="0"/>
            <a:r>
              <a:rPr lang="nl-NL" b="1" dirty="0"/>
              <a:t>Inventariseren</a:t>
            </a:r>
            <a:r>
              <a:rPr lang="nl-NL" dirty="0"/>
              <a:t> van de ervaringen van de doelgroep</a:t>
            </a:r>
          </a:p>
          <a:p>
            <a:pPr lvl="0"/>
            <a:r>
              <a:rPr lang="nl-NL" b="1" dirty="0"/>
              <a:t>Concluderen</a:t>
            </a:r>
            <a:r>
              <a:rPr lang="nl-NL" dirty="0"/>
              <a:t> (</a:t>
            </a:r>
            <a:r>
              <a:rPr lang="nl-NL" i="1" dirty="0"/>
              <a:t>Hoe ervaren zij …?</a:t>
            </a:r>
            <a:r>
              <a:rPr lang="nl-NL" dirty="0"/>
              <a:t> En: </a:t>
            </a:r>
            <a:r>
              <a:rPr lang="nl-NL" i="1" dirty="0"/>
              <a:t>Is er onderscheid tussen werkelijkheid en gewenste werkelijkheid?</a:t>
            </a:r>
            <a:r>
              <a:rPr lang="nl-NL" dirty="0"/>
              <a:t>)</a:t>
            </a:r>
          </a:p>
          <a:p>
            <a:r>
              <a:rPr lang="nl-NL" b="1" dirty="0"/>
              <a:t>Evalueren</a:t>
            </a:r>
            <a:r>
              <a:rPr lang="nl-NL" dirty="0"/>
              <a:t> (</a:t>
            </a:r>
            <a:r>
              <a:rPr lang="nl-NL" i="1" dirty="0"/>
              <a:t>Wat betekenen deze resultaten voor onze context en moeten we de antwoorden relativeren?</a:t>
            </a:r>
            <a:r>
              <a:rPr lang="nl-NL" dirty="0"/>
              <a:t>)</a:t>
            </a:r>
          </a:p>
          <a:p>
            <a:endParaRPr lang="nl-NL" dirty="0"/>
          </a:p>
        </p:txBody>
      </p:sp>
      <p:pic>
        <p:nvPicPr>
          <p:cNvPr id="4" name="Picture 3">
            <a:extLst>
              <a:ext uri="{FF2B5EF4-FFF2-40B4-BE49-F238E27FC236}">
                <a16:creationId xmlns:a16="http://schemas.microsoft.com/office/drawing/2014/main" id="{227643AD-D794-8247-90C3-EDA6E84F690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348229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000" dirty="0"/>
              <a:t>Case </a:t>
            </a:r>
            <a:r>
              <a:rPr lang="nl-NL" sz="4000" dirty="0" err="1"/>
              <a:t>study</a:t>
            </a:r>
            <a:r>
              <a:rPr lang="nl-NL" sz="4000" dirty="0"/>
              <a:t> – werkt mijn taalonderwijs?</a:t>
            </a:r>
            <a:endParaRPr lang="nl-NL" dirty="0"/>
          </a:p>
        </p:txBody>
      </p:sp>
      <p:sp>
        <p:nvSpPr>
          <p:cNvPr id="3" name="Tijdelijke aanduiding voor inhoud 2"/>
          <p:cNvSpPr>
            <a:spLocks noGrp="1"/>
          </p:cNvSpPr>
          <p:nvPr>
            <p:ph idx="1"/>
          </p:nvPr>
        </p:nvSpPr>
        <p:spPr/>
        <p:txBody>
          <a:bodyPr/>
          <a:lstStyle/>
          <a:p>
            <a:r>
              <a:rPr lang="nl-NL" dirty="0"/>
              <a:t>Waar bestaat een taal uit? </a:t>
            </a:r>
          </a:p>
          <a:p>
            <a:pPr lvl="1"/>
            <a:r>
              <a:rPr lang="nl-NL" dirty="0"/>
              <a:t>I </a:t>
            </a:r>
            <a:r>
              <a:rPr lang="nl-NL" dirty="0" err="1"/>
              <a:t>can’t</a:t>
            </a:r>
            <a:r>
              <a:rPr lang="nl-NL" dirty="0"/>
              <a:t> feel </a:t>
            </a:r>
            <a:r>
              <a:rPr lang="nl-NL" dirty="0" err="1"/>
              <a:t>my</a:t>
            </a:r>
            <a:r>
              <a:rPr lang="nl-NL" dirty="0"/>
              <a:t> face!</a:t>
            </a:r>
          </a:p>
          <a:p>
            <a:pPr lvl="1"/>
            <a:r>
              <a:rPr lang="nl-NL" dirty="0"/>
              <a:t>Je suis </a:t>
            </a:r>
            <a:r>
              <a:rPr lang="nl-NL" dirty="0" err="1"/>
              <a:t>Charlie</a:t>
            </a:r>
            <a:endParaRPr lang="nl-NL" dirty="0"/>
          </a:p>
          <a:p>
            <a:pPr marL="0" indent="0">
              <a:buNone/>
            </a:pPr>
            <a:endParaRPr lang="nl-NL" dirty="0"/>
          </a:p>
          <a:p>
            <a:endParaRPr lang="nl-NL" dirty="0"/>
          </a:p>
          <a:p>
            <a:pPr marL="0" indent="0">
              <a:buNone/>
            </a:pPr>
            <a:endParaRPr lang="nl-NL" dirty="0"/>
          </a:p>
        </p:txBody>
      </p:sp>
      <p:pic>
        <p:nvPicPr>
          <p:cNvPr id="6" name="Picture 3">
            <a:extLst>
              <a:ext uri="{FF2B5EF4-FFF2-40B4-BE49-F238E27FC236}">
                <a16:creationId xmlns:a16="http://schemas.microsoft.com/office/drawing/2014/main" id="{79450084-4872-094E-8157-F0D8AA0CC0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
        <p:nvSpPr>
          <p:cNvPr id="4" name="Tekstvak 3">
            <a:extLst>
              <a:ext uri="{FF2B5EF4-FFF2-40B4-BE49-F238E27FC236}">
                <a16:creationId xmlns:a16="http://schemas.microsoft.com/office/drawing/2014/main" id="{8FA769CB-C6E6-F242-90E8-DC760A8B2FF2}"/>
              </a:ext>
            </a:extLst>
          </p:cNvPr>
          <p:cNvSpPr txBox="1"/>
          <p:nvPr/>
        </p:nvSpPr>
        <p:spPr>
          <a:xfrm>
            <a:off x="457200" y="4221088"/>
            <a:ext cx="8003232" cy="923330"/>
          </a:xfrm>
          <a:prstGeom prst="rect">
            <a:avLst/>
          </a:prstGeom>
          <a:solidFill>
            <a:schemeClr val="accent6"/>
          </a:solidFill>
        </p:spPr>
        <p:txBody>
          <a:bodyPr wrap="square" rtlCol="0">
            <a:spAutoFit/>
          </a:bodyPr>
          <a:lstStyle/>
          <a:p>
            <a:r>
              <a:rPr lang="nl-NL" dirty="0"/>
              <a:t>Hier is gebruik gemaakt van quotes/afbeeldingen (hier niet afgedrukt </a:t>
            </a:r>
            <a:r>
              <a:rPr lang="nl-NL" dirty="0" err="1"/>
              <a:t>ivm</a:t>
            </a:r>
            <a:r>
              <a:rPr lang="nl-NL" dirty="0"/>
              <a:t> auteursrecht) uit de actualiteit van 2015/2016. Vanzelfsprekend kunnen hier ook andere quotes/afbeeldingen gebruikt worden die actueler zijn. </a:t>
            </a:r>
          </a:p>
        </p:txBody>
      </p:sp>
    </p:spTree>
    <p:extLst>
      <p:ext uri="{BB962C8B-B14F-4D97-AF65-F5344CB8AC3E}">
        <p14:creationId xmlns:p14="http://schemas.microsoft.com/office/powerpoint/2010/main" val="168835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Creëer je eigen taal</a:t>
            </a:r>
          </a:p>
        </p:txBody>
      </p:sp>
      <p:sp>
        <p:nvSpPr>
          <p:cNvPr id="3" name="Tijdelijke aanduiding voor inhoud 2"/>
          <p:cNvSpPr>
            <a:spLocks noGrp="1"/>
          </p:cNvSpPr>
          <p:nvPr>
            <p:ph idx="1"/>
          </p:nvPr>
        </p:nvSpPr>
        <p:spPr/>
        <p:txBody>
          <a:bodyPr/>
          <a:lstStyle/>
          <a:p>
            <a:r>
              <a:rPr lang="nl-NL" dirty="0"/>
              <a:t>Bedenk in groepjes van 3 een nieuwe taal </a:t>
            </a:r>
          </a:p>
          <a:p>
            <a:pPr lvl="0"/>
            <a:r>
              <a:rPr lang="nl-NL" dirty="0"/>
              <a:t>Maak een lijst van ten minste 30 woorden (vooral werkwoorden en zelfstandig naamwoorden);</a:t>
            </a:r>
          </a:p>
          <a:p>
            <a:pPr lvl="0"/>
            <a:r>
              <a:rPr lang="nl-NL" dirty="0"/>
              <a:t>Beschrijf de grammaticale regels. </a:t>
            </a:r>
          </a:p>
          <a:p>
            <a:pPr lvl="0"/>
            <a:r>
              <a:rPr lang="nl-NL" dirty="0"/>
              <a:t>Bedenk hoe je taal heet.</a:t>
            </a:r>
          </a:p>
          <a:p>
            <a:pPr marL="0" indent="0">
              <a:buNone/>
            </a:pPr>
            <a:endParaRPr lang="nl-NL" dirty="0"/>
          </a:p>
        </p:txBody>
      </p:sp>
      <p:pic>
        <p:nvPicPr>
          <p:cNvPr id="4" name="Picture 3">
            <a:extLst>
              <a:ext uri="{FF2B5EF4-FFF2-40B4-BE49-F238E27FC236}">
                <a16:creationId xmlns:a16="http://schemas.microsoft.com/office/drawing/2014/main" id="{6624DA72-D74E-F647-B71E-FBB5C5F30E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39174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Hoe leer je een ander deze taal aan? </a:t>
            </a:r>
          </a:p>
        </p:txBody>
      </p:sp>
      <p:sp>
        <p:nvSpPr>
          <p:cNvPr id="3" name="Tijdelijke aanduiding voor inhoud 2"/>
          <p:cNvSpPr>
            <a:spLocks noGrp="1"/>
          </p:cNvSpPr>
          <p:nvPr>
            <p:ph idx="1"/>
          </p:nvPr>
        </p:nvSpPr>
        <p:spPr/>
        <p:txBody>
          <a:bodyPr/>
          <a:lstStyle/>
          <a:p>
            <a:r>
              <a:rPr lang="nl-NL" dirty="0"/>
              <a:t>Denk aan hoe jij het liefst een taal zou willen leren. Wat weet je daar al over? </a:t>
            </a:r>
          </a:p>
          <a:p>
            <a:r>
              <a:rPr lang="nl-NL" dirty="0"/>
              <a:t>Beschrijf je aanpak. Het is een aanpak die je in de volgende les moet kunnen gebruiken voor het leren van jouw taal aan een andere leerling! </a:t>
            </a:r>
          </a:p>
          <a:p>
            <a:r>
              <a:rPr lang="nl-NL" dirty="0"/>
              <a:t>Als je tijd over hebt: oefen dit alvast met je groep. </a:t>
            </a:r>
          </a:p>
          <a:p>
            <a:endParaRPr lang="nl-NL" dirty="0"/>
          </a:p>
        </p:txBody>
      </p:sp>
      <p:pic>
        <p:nvPicPr>
          <p:cNvPr id="4" name="Picture 3">
            <a:extLst>
              <a:ext uri="{FF2B5EF4-FFF2-40B4-BE49-F238E27FC236}">
                <a16:creationId xmlns:a16="http://schemas.microsoft.com/office/drawing/2014/main" id="{9395239E-641A-B447-8566-D76EF34DF36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71048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staan jullie ervoor? </a:t>
            </a:r>
          </a:p>
        </p:txBody>
      </p:sp>
      <p:sp>
        <p:nvSpPr>
          <p:cNvPr id="3" name="Tijdelijke aanduiding voor inhoud 2"/>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132856"/>
            <a:ext cx="3444974" cy="277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7F053736-2703-004F-964F-707671F3A4E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368703645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916</Words>
  <Application>Microsoft Macintosh PowerPoint</Application>
  <PresentationFormat>Diavoorstelling (4:3)</PresentationFormat>
  <Paragraphs>77</Paragraphs>
  <Slides>10</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Wingdings</vt:lpstr>
      <vt:lpstr>Kantoorthema</vt:lpstr>
      <vt:lpstr>Lessenserie Taal Leren Vrije Universiteit Schooltalenproject </vt:lpstr>
      <vt:lpstr>Socrative resultaten</vt:lpstr>
      <vt:lpstr>Socrative resultaten</vt:lpstr>
      <vt:lpstr>Onderzoek, wat is dat eigenlijk?  </vt:lpstr>
      <vt:lpstr>Socrative: voorbeeld van onderzoek</vt:lpstr>
      <vt:lpstr>Case study – werkt mijn taalonderwijs?</vt:lpstr>
      <vt:lpstr>Creëer je eigen taal</vt:lpstr>
      <vt:lpstr>Hoe leer je een ander deze taal aan? </vt:lpstr>
      <vt:lpstr>Hoe staan jullie ervoor? </vt:lpstr>
      <vt:lpstr>Volgende keer: slotbijeenkomst</vt:lpstr>
    </vt:vector>
  </TitlesOfParts>
  <Company>Vrije Universiteit Amsterdam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Donszelmann, S.</dc:creator>
  <cp:lastModifiedBy>Microsoft Office User</cp:lastModifiedBy>
  <cp:revision>55</cp:revision>
  <cp:lastPrinted>2015-10-14T08:06:53Z</cp:lastPrinted>
  <dcterms:created xsi:type="dcterms:W3CDTF">2015-09-29T07:19:56Z</dcterms:created>
  <dcterms:modified xsi:type="dcterms:W3CDTF">2020-06-19T12:28:24Z</dcterms:modified>
</cp:coreProperties>
</file>